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0" r:id="rId2"/>
    <p:sldId id="666" r:id="rId3"/>
    <p:sldId id="709" r:id="rId4"/>
    <p:sldId id="710" r:id="rId5"/>
    <p:sldId id="711" r:id="rId6"/>
    <p:sldId id="661" r:id="rId7"/>
    <p:sldId id="662" r:id="rId8"/>
    <p:sldId id="691" r:id="rId9"/>
    <p:sldId id="713" r:id="rId10"/>
    <p:sldId id="692" r:id="rId11"/>
    <p:sldId id="718" r:id="rId12"/>
    <p:sldId id="714" r:id="rId13"/>
    <p:sldId id="719" r:id="rId14"/>
    <p:sldId id="720" r:id="rId15"/>
    <p:sldId id="724" r:id="rId16"/>
    <p:sldId id="716" r:id="rId17"/>
    <p:sldId id="717" r:id="rId18"/>
    <p:sldId id="728" r:id="rId19"/>
    <p:sldId id="729" r:id="rId20"/>
    <p:sldId id="730" r:id="rId21"/>
    <p:sldId id="731" r:id="rId22"/>
    <p:sldId id="721" r:id="rId23"/>
    <p:sldId id="722" r:id="rId24"/>
    <p:sldId id="712" r:id="rId25"/>
    <p:sldId id="665" r:id="rId26"/>
    <p:sldId id="70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, Yifan" initials="YY" lastIdx="3" clrIdx="0">
    <p:extLst>
      <p:ext uri="{19B8F6BF-5375-455C-9EA6-DF929625EA0E}">
        <p15:presenceInfo xmlns:p15="http://schemas.microsoft.com/office/powerpoint/2012/main" userId="S::yifany3@illinois.edu::e722b71e-d1cd-4871-972d-1ed53202cc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2BBBE"/>
    <a:srgbClr val="F5F3F2"/>
    <a:srgbClr val="F3F4F1"/>
    <a:srgbClr val="D1CECE"/>
    <a:srgbClr val="A6A6A7"/>
    <a:srgbClr val="005295"/>
    <a:srgbClr val="3467AE"/>
    <a:srgbClr val="0B6120"/>
    <a:srgbClr val="FA5C50"/>
    <a:srgbClr val="487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73130" autoAdjust="0"/>
  </p:normalViewPr>
  <p:slideViewPr>
    <p:cSldViewPr snapToGrid="0">
      <p:cViewPr varScale="1">
        <p:scale>
          <a:sx n="101" d="100"/>
          <a:sy n="101" d="100"/>
        </p:scale>
        <p:origin x="1320" y="184"/>
      </p:cViewPr>
      <p:guideLst/>
    </p:cSldViewPr>
  </p:slideViewPr>
  <p:notesTextViewPr>
    <p:cViewPr>
      <p:scale>
        <a:sx n="195" d="100"/>
        <a:sy n="195" d="100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2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8T17:14:38.929" idx="1">
    <p:pos x="10" y="10"/>
    <p:text>Colorize more entries in the buffer. 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8T17:37:31.321" idx="3">
    <p:pos x="10" y="10"/>
    <p:text>Add state transition diagram here as well.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583B4D-4B80-4218-8491-9265B37B46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A36A5E-807F-4683-9D4E-A97805E207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ADD27-57FE-4BFE-8DE4-B36476AF42D7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DE4AB-BA35-4E90-BF73-C6D31ED7DC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54E0A-62FE-4CF1-B914-7E859BE670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28154-6F86-4414-8D5C-B79DC729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75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ABF05-08C2-49AB-A33C-2266805C39E0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45AA1-006A-4177-9FFD-471A1BDE2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8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everyone! I’m Yifan Yuan, 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 student of UIUC. Today I’m going to introduce our 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forget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a joint work with Intel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Kansas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74116-C29E-064D-8881-89955D0E0B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18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IAT’s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flow.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tenant</a:t>
            </a:r>
            <a:r>
              <a:rPr lang="zh-CN" altLang="en-US" dirty="0"/>
              <a:t> </a:t>
            </a:r>
            <a:r>
              <a:rPr lang="en-US" altLang="zh-CN" dirty="0"/>
              <a:t>info,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 err="1"/>
              <a:t>alloc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poll</a:t>
            </a:r>
            <a:r>
              <a:rPr lang="zh-CN" altLang="en-US" dirty="0"/>
              <a:t> </a:t>
            </a:r>
            <a:r>
              <a:rPr lang="en-US" altLang="zh-CN" dirty="0"/>
              <a:t>perf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transition,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re-</a:t>
            </a:r>
            <a:r>
              <a:rPr lang="en-US" altLang="zh-CN" dirty="0" err="1"/>
              <a:t>alloc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sleep.</a:t>
            </a:r>
          </a:p>
          <a:p>
            <a:r>
              <a:rPr lang="en-US" altLang="zh-CN" dirty="0"/>
              <a:t>Upon</a:t>
            </a:r>
            <a:r>
              <a:rPr lang="zh-CN" altLang="en-US" dirty="0"/>
              <a:t> </a:t>
            </a:r>
            <a:r>
              <a:rPr lang="en-US" altLang="zh-CN" dirty="0"/>
              <a:t>initialization,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learns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tenant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allocates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</a:p>
          <a:p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periodically</a:t>
            </a:r>
            <a:r>
              <a:rPr lang="zh-CN" altLang="en-US" dirty="0"/>
              <a:t> </a:t>
            </a:r>
            <a:r>
              <a:rPr lang="en-US" altLang="zh-CN" dirty="0"/>
              <a:t>polls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counters.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iteration.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exceeds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threshold,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transition</a:t>
            </a:r>
            <a:r>
              <a:rPr lang="zh-CN" altLang="en-US" dirty="0"/>
              <a:t> </a:t>
            </a:r>
            <a:r>
              <a:rPr lang="en-US" altLang="zh-CN" dirty="0"/>
              <a:t>step.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transition</a:t>
            </a:r>
            <a:r>
              <a:rPr lang="zh-CN" altLang="en-US" dirty="0"/>
              <a:t> </a:t>
            </a:r>
            <a:r>
              <a:rPr lang="en-US" altLang="zh-CN" dirty="0"/>
              <a:t>step,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re-</a:t>
            </a:r>
            <a:r>
              <a:rPr lang="en-US" altLang="zh-CN" dirty="0" err="1"/>
              <a:t>alloc</a:t>
            </a:r>
            <a:r>
              <a:rPr lang="zh-CN" altLang="en-US" dirty="0"/>
              <a:t> </a:t>
            </a:r>
            <a:r>
              <a:rPr lang="en-US" altLang="zh-CN" dirty="0"/>
              <a:t>step.</a:t>
            </a:r>
          </a:p>
          <a:p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sleep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effect.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interval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configurable</a:t>
            </a:r>
            <a:r>
              <a:rPr lang="zh-CN" altLang="en-US" dirty="0"/>
              <a:t> </a:t>
            </a:r>
            <a:r>
              <a:rPr lang="en-US" altLang="zh-CN" dirty="0"/>
              <a:t>variable.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85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metrics,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three.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two,</a:t>
            </a:r>
            <a:r>
              <a:rPr lang="zh-CN" altLang="en-US" dirty="0"/>
              <a:t> </a:t>
            </a:r>
            <a:r>
              <a:rPr lang="en-US" altLang="zh-CN" dirty="0"/>
              <a:t>IPC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ref/miss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quite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basically</a:t>
            </a:r>
            <a:r>
              <a:rPr lang="zh-CN" altLang="en-US" dirty="0"/>
              <a:t> </a:t>
            </a:r>
            <a:r>
              <a:rPr lang="en-US" altLang="zh-CN" dirty="0"/>
              <a:t>depict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applications,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behavior.</a:t>
            </a:r>
          </a:p>
          <a:p>
            <a:r>
              <a:rPr lang="en-US" altLang="zh-CN" dirty="0"/>
              <a:t>The last one, DDIO hit/miss, means whether the corresponding cache line is already in the LLC. Here, hit means we only need to update the cache line, while miss means we need to allocate a new slot in the LLC for the incoming data.</a:t>
            </a:r>
          </a:p>
          <a:p>
            <a:r>
              <a:rPr lang="en-US" altLang="zh-CN" dirty="0"/>
              <a:t>DDIO hit/miss reflects the intensity of the I/O traffic and its pressure on the LLC.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2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finite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machine,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diagram,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states.</a:t>
            </a:r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initialization,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starts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“low</a:t>
            </a:r>
            <a:r>
              <a:rPr lang="zh-CN" altLang="en-US" dirty="0"/>
              <a:t> </a:t>
            </a:r>
            <a:r>
              <a:rPr lang="en-US" altLang="zh-CN" dirty="0"/>
              <a:t>keep”</a:t>
            </a:r>
            <a:r>
              <a:rPr lang="zh-CN" altLang="en-US" dirty="0"/>
              <a:t> </a:t>
            </a:r>
            <a:r>
              <a:rPr lang="en-US" altLang="zh-CN" dirty="0"/>
              <a:t>state.</a:t>
            </a:r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detects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miss,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knows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intensive,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“I/O</a:t>
            </a:r>
            <a:r>
              <a:rPr lang="zh-CN" altLang="en-US" dirty="0"/>
              <a:t> </a:t>
            </a:r>
            <a:r>
              <a:rPr lang="en-US" altLang="zh-CN" dirty="0"/>
              <a:t>demand”</a:t>
            </a:r>
            <a:r>
              <a:rPr lang="zh-CN" altLang="en-US" dirty="0"/>
              <a:t> </a:t>
            </a:r>
            <a:r>
              <a:rPr lang="en-US" altLang="zh-CN" dirty="0"/>
              <a:t>state,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iteration,</a:t>
            </a:r>
            <a:r>
              <a:rPr lang="zh-CN" altLang="en-US" dirty="0"/>
              <a:t> </a:t>
            </a:r>
            <a:r>
              <a:rPr lang="en-US" altLang="zh-CN" dirty="0"/>
              <a:t>until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upper</a:t>
            </a:r>
            <a:r>
              <a:rPr lang="zh-CN" altLang="en-US" dirty="0"/>
              <a:t> </a:t>
            </a:r>
            <a:r>
              <a:rPr lang="en-US" altLang="zh-CN" dirty="0"/>
              <a:t>bound.</a:t>
            </a:r>
          </a:p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hand,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sees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miss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fewer</a:t>
            </a:r>
            <a:r>
              <a:rPr lang="zh-CN" altLang="en-US" dirty="0"/>
              <a:t> </a:t>
            </a:r>
            <a:r>
              <a:rPr lang="en-US" altLang="zh-CN" dirty="0"/>
              <a:t>hit,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knows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pressing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LLC.</a:t>
            </a:r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transits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”core</a:t>
            </a:r>
            <a:r>
              <a:rPr lang="zh-CN" altLang="en-US" dirty="0"/>
              <a:t> </a:t>
            </a:r>
            <a:r>
              <a:rPr lang="en-US" altLang="zh-CN" dirty="0"/>
              <a:t>demand”</a:t>
            </a:r>
            <a:r>
              <a:rPr lang="zh-CN" altLang="en-US" dirty="0"/>
              <a:t> </a:t>
            </a:r>
            <a:r>
              <a:rPr lang="en-US" altLang="zh-CN" dirty="0"/>
              <a:t>state,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16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illustrate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reallocates</a:t>
            </a:r>
            <a:r>
              <a:rPr lang="zh-CN" altLang="en-US" dirty="0"/>
              <a:t> </a:t>
            </a:r>
            <a:r>
              <a:rPr lang="en-US" altLang="zh-CN" dirty="0"/>
              <a:t>LLC,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examples.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performance-critical</a:t>
            </a:r>
            <a:r>
              <a:rPr lang="zh-CN" altLang="en-US" dirty="0"/>
              <a:t> </a:t>
            </a:r>
            <a:r>
              <a:rPr lang="en-US" altLang="zh-CN" dirty="0"/>
              <a:t>tenant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best-effort</a:t>
            </a:r>
            <a:r>
              <a:rPr lang="zh-CN" altLang="en-US" dirty="0"/>
              <a:t> </a:t>
            </a:r>
            <a:r>
              <a:rPr lang="en-US" altLang="zh-CN" dirty="0"/>
              <a:t>tenants.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 err="1"/>
              <a:t>virtIO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communicates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NIC.</a:t>
            </a:r>
          </a:p>
          <a:p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generator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NIC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 and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dispatched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tenants.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beginning,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allocation,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small.</a:t>
            </a:r>
          </a:p>
          <a:p>
            <a:r>
              <a:rPr lang="en-US" altLang="zh-CN" dirty="0"/>
              <a:t>Later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t1,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incoming</a:t>
            </a:r>
            <a:r>
              <a:rPr lang="zh-CN" altLang="en-US" dirty="0"/>
              <a:t> </a:t>
            </a:r>
            <a:r>
              <a:rPr lang="en-US" altLang="zh-CN" dirty="0"/>
              <a:t>traffic.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required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flows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forwarding</a:t>
            </a:r>
            <a:r>
              <a:rPr lang="zh-CN" altLang="en-US" dirty="0"/>
              <a:t> </a:t>
            </a:r>
            <a:r>
              <a:rPr lang="en-US" altLang="zh-CN" dirty="0"/>
              <a:t>table.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Hence,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enters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“core</a:t>
            </a:r>
            <a:r>
              <a:rPr lang="zh-CN" altLang="en-US" dirty="0"/>
              <a:t> </a:t>
            </a:r>
            <a:r>
              <a:rPr lang="en-US" altLang="zh-CN" dirty="0"/>
              <a:t>demand”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allocates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switch’s</a:t>
            </a:r>
            <a:r>
              <a:rPr lang="zh-CN" altLang="en-US" dirty="0"/>
              <a:t> </a:t>
            </a:r>
            <a:r>
              <a:rPr lang="en-US" altLang="zh-CN" dirty="0"/>
              <a:t>cores.</a:t>
            </a:r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t2,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count,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maintain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forwarding</a:t>
            </a:r>
            <a:r>
              <a:rPr lang="zh-CN" altLang="en-US" dirty="0"/>
              <a:t> </a:t>
            </a:r>
            <a:r>
              <a:rPr lang="en-US" altLang="zh-CN" dirty="0"/>
              <a:t>table,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enters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“reclaim”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reduces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switch’s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portion.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1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tenants.</a:t>
            </a:r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communicate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NIC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virtualization</a:t>
            </a:r>
            <a:r>
              <a:rPr lang="zh-CN" altLang="en-US" dirty="0"/>
              <a:t> </a:t>
            </a:r>
            <a:r>
              <a:rPr lang="en-US" altLang="zh-CN" dirty="0"/>
              <a:t>technique.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Again,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outside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dispatched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tenant.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beginning,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allocation,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intensive.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t1,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throughput,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detects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miss.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Consequently,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assigns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room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intensive</a:t>
            </a:r>
            <a:r>
              <a:rPr lang="zh-CN" altLang="en-US" dirty="0"/>
              <a:t> </a:t>
            </a:r>
            <a:r>
              <a:rPr lang="en-US" altLang="zh-CN" dirty="0"/>
              <a:t>in-bound</a:t>
            </a:r>
            <a:r>
              <a:rPr lang="zh-CN" altLang="en-US" dirty="0"/>
              <a:t> </a:t>
            </a:r>
            <a:r>
              <a:rPr lang="en-US" altLang="zh-CN" dirty="0"/>
              <a:t>traffic.</a:t>
            </a:r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t2,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best-effort</a:t>
            </a:r>
            <a:r>
              <a:rPr lang="zh-CN" altLang="en-US" dirty="0"/>
              <a:t> </a:t>
            </a:r>
            <a:r>
              <a:rPr lang="en-US" altLang="zh-CN" dirty="0"/>
              <a:t>tenant-2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phase</a:t>
            </a:r>
            <a:r>
              <a:rPr lang="zh-CN" altLang="en-US" dirty="0"/>
              <a:t> </a:t>
            </a:r>
            <a:r>
              <a:rPr lang="en-US" altLang="zh-CN" dirty="0"/>
              <a:t>change,</a:t>
            </a:r>
            <a:r>
              <a:rPr lang="zh-CN" altLang="en-US" dirty="0"/>
              <a:t> </a:t>
            </a:r>
            <a:r>
              <a:rPr lang="en-US" altLang="zh-CN" dirty="0"/>
              <a:t>requiring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contention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chooses</a:t>
            </a:r>
            <a:r>
              <a:rPr lang="zh-CN" altLang="en-US" dirty="0"/>
              <a:t> </a:t>
            </a:r>
            <a:r>
              <a:rPr lang="en-US" altLang="zh-CN" dirty="0"/>
              <a:t>best-effort</a:t>
            </a:r>
            <a:r>
              <a:rPr lang="zh-CN" altLang="en-US" dirty="0"/>
              <a:t> </a:t>
            </a:r>
            <a:r>
              <a:rPr lang="en-US" altLang="zh-CN" dirty="0"/>
              <a:t>tenant-1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footprint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contention.</a:t>
            </a:r>
          </a:p>
          <a:p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course,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“reclaim”</a:t>
            </a:r>
            <a:r>
              <a:rPr lang="zh-CN" altLang="en-US" dirty="0"/>
              <a:t> </a:t>
            </a:r>
            <a:r>
              <a:rPr lang="en-US" altLang="zh-CN" dirty="0"/>
              <a:t>mechanism,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aspects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design.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6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have implemented and evaluated IAT on real hardware as a user-space daemon on Ubuntu 18. </a:t>
            </a:r>
          </a:p>
          <a:p>
            <a:r>
              <a:rPr lang="en-US" altLang="zh-CN" dirty="0"/>
              <a:t>The server is equipped with four Xeon 6140 CPUs and two 40Gb Ethernet NICs.</a:t>
            </a:r>
          </a:p>
          <a:p>
            <a:r>
              <a:rPr lang="en-US" altLang="zh-CN" dirty="0"/>
              <a:t>We use both microbenchmarks and real applications to test IAT’s effect. </a:t>
            </a:r>
          </a:p>
          <a:p>
            <a:r>
              <a:rPr lang="en-US" altLang="zh-CN" dirty="0"/>
              <a:t>Due to the time limit, I will only discuss the microbenchmark results in this talk, including DPDK test-</a:t>
            </a:r>
            <a:r>
              <a:rPr lang="en-US" altLang="zh-CN" dirty="0" err="1"/>
              <a:t>pmd</a:t>
            </a:r>
            <a:r>
              <a:rPr lang="en-US" altLang="zh-CN" dirty="0"/>
              <a:t>, X-Mem, and OVS.</a:t>
            </a:r>
          </a:p>
          <a:p>
            <a:r>
              <a:rPr lang="en-US" altLang="zh-CN" dirty="0"/>
              <a:t>Also, to reflect the virtualized cloud environment, everything is running in the docker container.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49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Leaky</a:t>
            </a:r>
            <a:r>
              <a:rPr lang="zh-CN" altLang="en-US" dirty="0"/>
              <a:t> </a:t>
            </a:r>
            <a:r>
              <a:rPr lang="en-US" altLang="zh-CN" dirty="0"/>
              <a:t>DMA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experiment,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containers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DPDK-</a:t>
            </a:r>
            <a:r>
              <a:rPr lang="en-US" altLang="zh-CN" dirty="0" err="1"/>
              <a:t>pmd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packets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NIC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OVS.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IAT.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straightforward metric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hit/miss</a:t>
            </a:r>
            <a:r>
              <a:rPr lang="zh-CN" altLang="en-US" dirty="0"/>
              <a:t> </a:t>
            </a:r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second.</a:t>
            </a:r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figures,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small,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default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portion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enough.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large,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miss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30%.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85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utilization,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Nowadays,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centers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virtualized.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virtualization</a:t>
            </a:r>
            <a:r>
              <a:rPr lang="zh-CN" altLang="en-US" dirty="0"/>
              <a:t> </a:t>
            </a:r>
            <a:r>
              <a:rPr lang="en-US" altLang="zh-CN" dirty="0"/>
              <a:t>techniques,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Amazon</a:t>
            </a:r>
            <a:r>
              <a:rPr lang="zh-CN" altLang="en-US" dirty="0"/>
              <a:t> </a:t>
            </a:r>
            <a:r>
              <a:rPr lang="en-US" altLang="zh-CN" dirty="0"/>
              <a:t>EC2,</a:t>
            </a:r>
            <a:r>
              <a:rPr lang="zh-CN" altLang="en-US" dirty="0"/>
              <a:t> </a:t>
            </a:r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container,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KVM,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tenants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consolidate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server,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resources.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efficient,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scalable,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flexible.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8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IPC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OVS</a:t>
            </a:r>
            <a:r>
              <a:rPr lang="zh-CN" altLang="en-US" dirty="0"/>
              <a:t> </a:t>
            </a:r>
            <a:r>
              <a:rPr lang="en-US" altLang="zh-CN" dirty="0"/>
              <a:t>execution.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10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100Gb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400Gb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near</a:t>
            </a:r>
            <a:r>
              <a:rPr lang="zh-CN" altLang="en-US" dirty="0"/>
              <a:t> </a:t>
            </a:r>
            <a:r>
              <a:rPr lang="en-US" altLang="zh-CN" dirty="0"/>
              <a:t>future.</a:t>
            </a:r>
          </a:p>
          <a:p>
            <a:r>
              <a:rPr lang="en-US" altLang="zh-CN" dirty="0"/>
              <a:t>Since IAT cannot eliminate the DDIO miss,  we argue that. IAT plus a. medium size buffer can provide even better 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65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verify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contender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Specifically,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deliberately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X-Mem’s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runtime.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tenant</a:t>
            </a:r>
            <a:r>
              <a:rPr lang="zh-CN" altLang="en-US" dirty="0"/>
              <a:t> </a:t>
            </a:r>
            <a:r>
              <a:rPr lang="en-US" altLang="zh-CN" dirty="0"/>
              <a:t>containers,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test-</a:t>
            </a:r>
            <a:r>
              <a:rPr lang="en-US" altLang="zh-CN" dirty="0" err="1"/>
              <a:t>pmd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NIC,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X-mem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priorities.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demonstrate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miss</a:t>
            </a:r>
            <a:r>
              <a:rPr lang="zh-CN" altLang="en-US" dirty="0"/>
              <a:t> </a:t>
            </a:r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performance-critical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4.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beginning,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miss</a:t>
            </a:r>
            <a:r>
              <a:rPr lang="zh-CN" altLang="en-US" dirty="0"/>
              <a:t> </a:t>
            </a:r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container’s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portion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completely</a:t>
            </a:r>
            <a:r>
              <a:rPr lang="zh-CN" altLang="en-US" dirty="0"/>
              <a:t> </a:t>
            </a:r>
            <a:r>
              <a:rPr lang="en-US" altLang="zh-CN" dirty="0"/>
              <a:t>isolated.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en-US" altLang="zh-CN" baseline="30000" dirty="0"/>
              <a:t>th</a:t>
            </a:r>
            <a:r>
              <a:rPr lang="zh-CN" altLang="en-US" dirty="0"/>
              <a:t> </a:t>
            </a:r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changed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10MB,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miss</a:t>
            </a:r>
            <a:r>
              <a:rPr lang="zh-CN" altLang="en-US" dirty="0"/>
              <a:t> </a:t>
            </a:r>
            <a:r>
              <a:rPr lang="en-US" altLang="zh-CN" dirty="0"/>
              <a:t>happen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mitigates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shuffling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15</a:t>
            </a:r>
            <a:r>
              <a:rPr lang="en-US" altLang="zh-CN" baseline="30000" dirty="0"/>
              <a:t>th</a:t>
            </a:r>
            <a:r>
              <a:rPr lang="zh-CN" altLang="en-US" dirty="0"/>
              <a:t> </a:t>
            </a:r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DDIO’s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four,</a:t>
            </a:r>
            <a:r>
              <a:rPr lang="zh-CN" altLang="en-US" dirty="0"/>
              <a:t> </a:t>
            </a:r>
            <a:r>
              <a:rPr lang="en-US" altLang="zh-CN" dirty="0"/>
              <a:t>creating</a:t>
            </a:r>
            <a:r>
              <a:rPr lang="zh-CN" altLang="en-US" dirty="0"/>
              <a:t> </a:t>
            </a:r>
            <a:r>
              <a:rPr lang="en-US" altLang="zh-CN" dirty="0"/>
              <a:t>anther</a:t>
            </a:r>
            <a:r>
              <a:rPr lang="zh-CN" altLang="en-US" dirty="0"/>
              <a:t> </a:t>
            </a:r>
            <a:r>
              <a:rPr lang="en-US" altLang="zh-CN" dirty="0"/>
              <a:t>contention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mis</a:t>
            </a:r>
            <a:r>
              <a:rPr lang="zh-CN" altLang="en-US" dirty="0"/>
              <a:t> </a:t>
            </a:r>
            <a:r>
              <a:rPr lang="en-US" altLang="zh-CN" dirty="0"/>
              <a:t>count.</a:t>
            </a:r>
          </a:p>
          <a:p>
            <a:r>
              <a:rPr lang="en-US" altLang="zh-CN" dirty="0"/>
              <a:t>Again,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shuffles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isolation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performance-critical</a:t>
            </a:r>
            <a:r>
              <a:rPr lang="zh-CN" altLang="en-US" dirty="0"/>
              <a:t> </a:t>
            </a:r>
            <a:r>
              <a:rPr lang="en-US" altLang="zh-CN" dirty="0"/>
              <a:t>tenant.</a:t>
            </a:r>
          </a:p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second’s</a:t>
            </a:r>
            <a:r>
              <a:rPr lang="zh-CN" altLang="en-US" dirty="0"/>
              <a:t> </a:t>
            </a:r>
            <a:r>
              <a:rPr lang="en-US" altLang="zh-CN" dirty="0"/>
              <a:t>adjustment,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miss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returns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level.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X-mem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X-mem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~40%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~50%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I/O-unaware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mechanisms.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69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IAT’s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overhead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dedicated</a:t>
            </a:r>
            <a:r>
              <a:rPr lang="zh-CN" altLang="en-US" dirty="0"/>
              <a:t> </a:t>
            </a:r>
            <a:r>
              <a:rPr lang="en-US" altLang="zh-CN" dirty="0"/>
              <a:t>core.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Specifically,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monitoring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numbers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tenants.</a:t>
            </a:r>
          </a:p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tenant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occupy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cores.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IAT’s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”stable”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“unstable”.</a:t>
            </a:r>
          </a:p>
          <a:p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spent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monitoring,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”unstable”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includes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reallocation.</a:t>
            </a:r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increases</a:t>
            </a:r>
            <a:r>
              <a:rPr lang="zh-CN" altLang="en-US" dirty="0"/>
              <a:t> </a:t>
            </a:r>
            <a:r>
              <a:rPr lang="en-US" altLang="zh-CN" dirty="0"/>
              <a:t>roughly</a:t>
            </a:r>
            <a:r>
              <a:rPr lang="zh-CN" altLang="en-US" dirty="0"/>
              <a:t> </a:t>
            </a:r>
            <a:r>
              <a:rPr lang="en-US" altLang="zh-CN" dirty="0"/>
              <a:t>linearly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cores,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monitoring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overhead.</a:t>
            </a:r>
          </a:p>
          <a:p>
            <a:r>
              <a:rPr lang="en-US" altLang="zh-CN" dirty="0"/>
              <a:t>Having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said,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exceed</a:t>
            </a:r>
            <a:r>
              <a:rPr lang="zh-CN" altLang="en-US" dirty="0"/>
              <a:t> </a:t>
            </a:r>
            <a:r>
              <a:rPr lang="en-US" altLang="zh-CN" dirty="0"/>
              <a:t>800us,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negligible considering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sleep</a:t>
            </a:r>
            <a:r>
              <a:rPr lang="zh-CN" altLang="en-US" dirty="0"/>
              <a:t> </a:t>
            </a:r>
            <a:r>
              <a:rPr lang="en-US" altLang="zh-CN" dirty="0"/>
              <a:t>interval.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0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recap,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advent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DDIO,</a:t>
            </a:r>
            <a:r>
              <a:rPr lang="zh-CN" altLang="en-US" dirty="0"/>
              <a:t> </a:t>
            </a:r>
            <a:r>
              <a:rPr lang="en-US" altLang="zh-CN" dirty="0"/>
              <a:t>high-performance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server’s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management,</a:t>
            </a:r>
            <a:r>
              <a:rPr lang="zh-CN" altLang="en-US" dirty="0"/>
              <a:t> </a:t>
            </a:r>
            <a:r>
              <a:rPr lang="en-US" altLang="zh-CN" dirty="0"/>
              <a:t>bringing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challenges.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work,</a:t>
            </a:r>
            <a:r>
              <a:rPr lang="zh-CN" altLang="en-US" dirty="0"/>
              <a:t> </a:t>
            </a:r>
            <a:r>
              <a:rPr lang="en-US" altLang="zh-CN" dirty="0"/>
              <a:t>aiming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leaky</a:t>
            </a:r>
            <a:r>
              <a:rPr lang="zh-CN" altLang="en-US" dirty="0"/>
              <a:t> </a:t>
            </a:r>
            <a:r>
              <a:rPr lang="en-US" altLang="zh-CN" dirty="0"/>
              <a:t>DMA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contender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mechanism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/>
              <a:t>treats</a:t>
            </a:r>
            <a:r>
              <a:rPr lang="zh-CN" altLang="en-US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first-class</a:t>
            </a:r>
            <a:r>
              <a:rPr lang="zh-CN" altLang="en-US" dirty="0"/>
              <a:t> </a:t>
            </a:r>
            <a:r>
              <a:rPr lang="en-US" altLang="zh-CN" dirty="0"/>
              <a:t>citizen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management.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real-hardware</a:t>
            </a:r>
            <a:r>
              <a:rPr lang="zh-CN" altLang="en-US" dirty="0"/>
              <a:t> </a:t>
            </a:r>
            <a:r>
              <a:rPr lang="en-US" altLang="zh-CN" dirty="0"/>
              <a:t>evaluation,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dynamically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r>
              <a:rPr lang="zh-CN" altLang="en-US" dirty="0"/>
              <a:t> </a:t>
            </a:r>
            <a:r>
              <a:rPr lang="en-US" altLang="zh-CN" dirty="0"/>
              <a:t>DDIO’s</a:t>
            </a:r>
            <a:r>
              <a:rPr lang="zh-CN" altLang="en-US" dirty="0"/>
              <a:t> </a:t>
            </a:r>
            <a:r>
              <a:rPr lang="en-US" altLang="zh-CN" dirty="0"/>
              <a:t>configuration,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interference</a:t>
            </a:r>
            <a:r>
              <a:rPr lang="zh-CN" altLang="en-US" dirty="0"/>
              <a:t> </a:t>
            </a:r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DDIO,</a:t>
            </a:r>
            <a:r>
              <a:rPr lang="zh-CN" altLang="en-US" dirty="0"/>
              <a:t> </a:t>
            </a:r>
            <a:r>
              <a:rPr lang="en-US" altLang="zh-CN" dirty="0"/>
              <a:t>offering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isolation.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enhanced</a:t>
            </a:r>
            <a:r>
              <a:rPr lang="zh-CN" altLang="en-US" dirty="0"/>
              <a:t> </a:t>
            </a:r>
            <a:r>
              <a:rPr lang="en-US" altLang="zh-CN" dirty="0"/>
              <a:t>PQOS</a:t>
            </a:r>
            <a:r>
              <a:rPr lang="zh-CN" altLang="en-US" dirty="0"/>
              <a:t> </a:t>
            </a:r>
            <a:r>
              <a:rPr lang="en-US" altLang="zh-CN" dirty="0"/>
              <a:t>library with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functionalities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facilitate the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47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Thanks for your listening. Please feel free to contact me</a:t>
            </a:r>
            <a:r>
              <a:rPr lang="zh-CN" altLang="en-US" dirty="0"/>
              <a:t> </a:t>
            </a:r>
            <a:r>
              <a:rPr lang="en-US" altLang="zh-CN" dirty="0"/>
              <a:t>for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82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Last,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thoughts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near</a:t>
            </a:r>
            <a:r>
              <a:rPr lang="zh-CN" altLang="en-US" dirty="0"/>
              <a:t> </a:t>
            </a:r>
            <a:r>
              <a:rPr lang="en-US" altLang="zh-CN" dirty="0"/>
              <a:t>future.</a:t>
            </a:r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restricted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socket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attached</a:t>
            </a:r>
            <a:r>
              <a:rPr lang="zh-CN" altLang="en-US" dirty="0"/>
              <a:t> </a:t>
            </a:r>
            <a:r>
              <a:rPr lang="en-US" altLang="zh-CN" dirty="0"/>
              <a:t>to.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expect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concept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extended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remote</a:t>
            </a:r>
            <a:r>
              <a:rPr lang="zh-CN" altLang="en-US" dirty="0"/>
              <a:t> </a:t>
            </a:r>
            <a:r>
              <a:rPr lang="en-US" altLang="zh-CN" dirty="0"/>
              <a:t>socket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NUMA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</a:p>
          <a:p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mechanism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coarse-grained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spatially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temporally.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hope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IAT-like</a:t>
            </a:r>
            <a:r>
              <a:rPr lang="zh-CN" altLang="en-US" dirty="0"/>
              <a:t> </a:t>
            </a:r>
            <a:r>
              <a:rPr lang="en-US" altLang="zh-CN" dirty="0"/>
              <a:t>mechanism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implemented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steer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PCIe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places.</a:t>
            </a:r>
          </a:p>
          <a:p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least,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distinguish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devices,</a:t>
            </a:r>
            <a:r>
              <a:rPr lang="zh-CN" altLang="en-US" dirty="0"/>
              <a:t> </a:t>
            </a:r>
            <a:r>
              <a:rPr lang="en-US" altLang="zh-CN" dirty="0"/>
              <a:t>leading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inter-device</a:t>
            </a:r>
            <a:r>
              <a:rPr lang="zh-CN" altLang="en-US" dirty="0"/>
              <a:t> </a:t>
            </a:r>
            <a:r>
              <a:rPr lang="en-US" altLang="zh-CN" dirty="0"/>
              <a:t>contention.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expect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device-aware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allocate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16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Unfortunately,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resource-sharing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free.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Tenants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compete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hardware,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cores,</a:t>
            </a:r>
            <a:r>
              <a:rPr lang="zh-CN" altLang="en-US" dirty="0"/>
              <a:t> </a:t>
            </a:r>
            <a:r>
              <a:rPr lang="en-US" altLang="zh-CN" dirty="0"/>
              <a:t>cache,</a:t>
            </a:r>
            <a:r>
              <a:rPr lang="zh-CN" altLang="en-US" dirty="0"/>
              <a:t> </a:t>
            </a:r>
            <a:r>
              <a:rPr lang="en-US" altLang="zh-CN" dirty="0"/>
              <a:t>memory,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devices.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lead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severe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interference.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Hence,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sz="1200" dirty="0">
                <a:latin typeface="Helvetica" pitchFamily="2" charset="0"/>
              </a:rPr>
              <a:t>to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carefully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allocate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and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isolate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hardware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resources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across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tenants.</a:t>
            </a:r>
          </a:p>
          <a:p>
            <a:r>
              <a:rPr lang="en-US" altLang="zh-CN" sz="1200" dirty="0">
                <a:latin typeface="Helvetica" pitchFamily="2" charset="0"/>
              </a:rPr>
              <a:t>In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this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work,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we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focus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the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last-level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cache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(LLC).</a:t>
            </a:r>
            <a:endParaRPr lang="en-US" sz="1200" dirty="0">
              <a:latin typeface="Helvetica" pitchFamily="2" charset="0"/>
            </a:endParaRP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4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problem and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studied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years.</a:t>
            </a:r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functionalities</a:t>
            </a:r>
            <a:r>
              <a:rPr lang="zh-CN" altLang="en-US" dirty="0"/>
              <a:t> </a:t>
            </a:r>
            <a:r>
              <a:rPr lang="en-US" altLang="zh-CN" dirty="0"/>
              <a:t>didn’t</a:t>
            </a:r>
            <a:r>
              <a:rPr lang="zh-CN" altLang="en-US" dirty="0"/>
              <a:t> </a:t>
            </a:r>
            <a:r>
              <a:rPr lang="en-US" altLang="zh-CN" dirty="0"/>
              <a:t>appear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commodity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until</a:t>
            </a:r>
            <a:r>
              <a:rPr lang="zh-CN" altLang="en-US" dirty="0"/>
              <a:t> </a:t>
            </a:r>
            <a:r>
              <a:rPr lang="en-US" altLang="zh-CN" dirty="0"/>
              <a:t>recently.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2016,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implemented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director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(RDT)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Xeon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lineup.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monitoring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(CMT)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capacity</a:t>
            </a:r>
            <a:r>
              <a:rPr lang="zh-CN" altLang="en-US" dirty="0"/>
              <a:t> </a:t>
            </a:r>
            <a:r>
              <a:rPr lang="en-US" altLang="zh-CN" dirty="0"/>
              <a:t>consumption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core/application.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(CAT)</a:t>
            </a:r>
            <a:r>
              <a:rPr lang="zh-CN" altLang="en-US" dirty="0"/>
              <a:t> </a:t>
            </a:r>
            <a:r>
              <a:rPr lang="en-US" altLang="zh-CN" dirty="0"/>
              <a:t>enables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core/process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cache-way</a:t>
            </a:r>
            <a:r>
              <a:rPr lang="zh-CN" altLang="en-US" dirty="0"/>
              <a:t> </a:t>
            </a:r>
            <a:r>
              <a:rPr lang="en-US" altLang="zh-CN" dirty="0"/>
              <a:t>granularity.</a:t>
            </a:r>
          </a:p>
          <a:p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weapon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contention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cores.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I/O?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41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matters</a:t>
            </a:r>
            <a:r>
              <a:rPr lang="zh-CN" altLang="en-US" dirty="0"/>
              <a:t> </a:t>
            </a:r>
            <a:r>
              <a:rPr lang="en-US" altLang="zh-CN" dirty="0"/>
              <a:t>here?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architectural</a:t>
            </a:r>
            <a:r>
              <a:rPr lang="zh-CN" altLang="en-US" dirty="0"/>
              <a:t> </a:t>
            </a:r>
            <a:r>
              <a:rPr lang="en-US" altLang="zh-CN" dirty="0"/>
              <a:t>innovation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“data-direct</a:t>
            </a:r>
            <a:r>
              <a:rPr lang="zh-CN" altLang="en-US" dirty="0"/>
              <a:t> </a:t>
            </a:r>
            <a:r>
              <a:rPr lang="en-US" altLang="zh-CN" dirty="0"/>
              <a:t>I/O”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DDIO.</a:t>
            </a:r>
          </a:p>
          <a:p>
            <a:r>
              <a:rPr lang="en-US" altLang="zh-CN" dirty="0"/>
              <a:t>Conventionally,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transferring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host,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DMA</a:t>
            </a:r>
            <a:r>
              <a:rPr lang="zh-CN" altLang="en-US" dirty="0"/>
              <a:t> </a:t>
            </a:r>
            <a:r>
              <a:rPr lang="en-US" altLang="zh-CN" dirty="0"/>
              <a:t>destination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memory.</a:t>
            </a:r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devices,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100Gb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card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high-speed</a:t>
            </a:r>
            <a:r>
              <a:rPr lang="zh-CN" altLang="en-US" dirty="0"/>
              <a:t> </a:t>
            </a:r>
            <a:r>
              <a:rPr lang="en-US" altLang="zh-CN" dirty="0"/>
              <a:t>SSD,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bottleneck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path.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Hence,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enables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inject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LLC,</a:t>
            </a:r>
            <a:r>
              <a:rPr lang="zh-CN" altLang="en-US" dirty="0"/>
              <a:t> </a:t>
            </a:r>
            <a:r>
              <a:rPr lang="en-US" altLang="zh-CN" dirty="0"/>
              <a:t>bypassing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relatively</a:t>
            </a:r>
            <a:r>
              <a:rPr lang="zh-CN" altLang="en-US" dirty="0"/>
              <a:t> </a:t>
            </a:r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memory.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words,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DDIO,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directly.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introduces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challenges for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management.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40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DDIO-related</a:t>
            </a:r>
            <a:r>
              <a:rPr lang="zh-CN" altLang="en-US" dirty="0"/>
              <a:t> </a:t>
            </a:r>
            <a:r>
              <a:rPr lang="en-US" altLang="zh-CN" dirty="0"/>
              <a:t>problems.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leaky</a:t>
            </a:r>
            <a:r>
              <a:rPr lang="zh-CN" altLang="en-US" dirty="0"/>
              <a:t> </a:t>
            </a:r>
            <a:r>
              <a:rPr lang="en-US" altLang="zh-CN" dirty="0"/>
              <a:t>DMA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identified</a:t>
            </a:r>
            <a:r>
              <a:rPr lang="zh-CN" altLang="en-US" dirty="0"/>
              <a:t> </a:t>
            </a:r>
            <a:r>
              <a:rPr lang="en-US" altLang="zh-CN" dirty="0"/>
              <a:t>recently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works.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general,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in-memory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high-speed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interact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other.</a:t>
            </a:r>
          </a:p>
          <a:p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mentioned,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LLC.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portion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accommodate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buffer,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large.</a:t>
            </a:r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time,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evicted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causing</a:t>
            </a:r>
            <a:r>
              <a:rPr lang="zh-CN" altLang="en-US" dirty="0"/>
              <a:t> </a:t>
            </a:r>
            <a:r>
              <a:rPr lang="en-US" altLang="zh-CN" dirty="0"/>
              <a:t>unnecessary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waste.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54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problem?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ResQ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naive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buffer.</a:t>
            </a:r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argue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buffers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virtualized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tenants,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value.</a:t>
            </a:r>
          </a:p>
          <a:p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hurt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RFC-2544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sweep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illustrate this</a:t>
            </a:r>
            <a:r>
              <a:rPr lang="zh-CN" altLang="en-US" dirty="0"/>
              <a:t> </a:t>
            </a:r>
            <a:r>
              <a:rPr lang="en-US" altLang="zh-CN" dirty="0"/>
              <a:t>point.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cutting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default</a:t>
            </a:r>
            <a:r>
              <a:rPr lang="zh-CN" altLang="en-US" dirty="0"/>
              <a:t> </a:t>
            </a:r>
            <a:r>
              <a:rPr lang="en-US" altLang="zh-CN" dirty="0"/>
              <a:t>1k</a:t>
            </a:r>
            <a:r>
              <a:rPr lang="zh-CN" altLang="en-US" dirty="0"/>
              <a:t> </a:t>
            </a:r>
            <a:r>
              <a:rPr lang="en-US" altLang="zh-CN" dirty="0"/>
              <a:t>entries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512,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13%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drop,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shrink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significantly.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size,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NIC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likely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packets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available buffer</a:t>
            </a:r>
            <a:r>
              <a:rPr lang="zh-CN" altLang="en-US" dirty="0"/>
              <a:t> </a:t>
            </a:r>
            <a:r>
              <a:rPr lang="en-US" altLang="zh-CN" dirty="0"/>
              <a:t>entry.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Hence,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motivates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sz="1200" dirty="0">
                <a:latin typeface="Helvetica" pitchFamily="2" charset="0"/>
              </a:rPr>
              <a:t>adaptively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allocate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more/fewer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LLC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ways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for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DDIO.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79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DDIO-related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contender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</a:p>
          <a:p>
            <a:r>
              <a:rPr lang="en-US" altLang="zh-CN" dirty="0"/>
              <a:t>Again,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writes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LLC.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hand,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regular</a:t>
            </a:r>
            <a:r>
              <a:rPr lang="zh-CN" altLang="en-US" dirty="0"/>
              <a:t> </a:t>
            </a:r>
            <a:r>
              <a:rPr lang="en-US" altLang="zh-CN" dirty="0"/>
              <a:t>CAT.</a:t>
            </a:r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regular</a:t>
            </a:r>
            <a:r>
              <a:rPr lang="zh-CN" altLang="en-US" dirty="0"/>
              <a:t> </a:t>
            </a:r>
            <a:r>
              <a:rPr lang="en-US" altLang="zh-CN" dirty="0"/>
              <a:t>CAT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unaware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DDIO.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consequence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likely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allocate</a:t>
            </a:r>
            <a:r>
              <a:rPr lang="zh-CN" altLang="en-US" dirty="0"/>
              <a:t> </a:t>
            </a:r>
            <a:r>
              <a:rPr lang="en-US" altLang="zh-CN" dirty="0"/>
              <a:t>DDIO’s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cores.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creates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illusion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isolation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incur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interference,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involve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operation.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X-Mem,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microbenchmark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characteristics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that.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X-Mem’s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overlap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DDIO’s,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30%.</a:t>
            </a:r>
          </a:p>
          <a:p>
            <a:r>
              <a:rPr lang="en-US" altLang="zh-CN" dirty="0"/>
              <a:t>Hence,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DDIO-awareness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sz="1200" dirty="0">
                <a:latin typeface="Helvetica" pitchFamily="2" charset="0"/>
              </a:rPr>
              <a:t>intelligently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choose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core(s)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share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LLC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ways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with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DDIO.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66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tackle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problems,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IAT,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I/O-aware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mechanism.</a:t>
            </a:r>
          </a:p>
          <a:p>
            <a:r>
              <a:rPr lang="en-US" altLang="zh-CN" dirty="0"/>
              <a:t>IAT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daemon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specialized hardware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on.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monitors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core,</a:t>
            </a:r>
            <a:r>
              <a:rPr lang="zh-CN" altLang="en-US" dirty="0"/>
              <a:t> </a:t>
            </a:r>
            <a:r>
              <a:rPr lang="en-US" altLang="zh-CN" dirty="0"/>
              <a:t>LLC,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periodically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CPU’s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counters.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information,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dynamically</a:t>
            </a:r>
            <a:r>
              <a:rPr lang="zh-CN" altLang="en-US" dirty="0"/>
              <a:t> </a:t>
            </a:r>
            <a:r>
              <a:rPr lang="en-US" altLang="zh-CN" dirty="0"/>
              <a:t>adjusts</a:t>
            </a:r>
            <a:r>
              <a:rPr lang="zh-CN" altLang="en-US" dirty="0"/>
              <a:t> </a:t>
            </a:r>
            <a:r>
              <a:rPr lang="en-US" altLang="zh-CN" dirty="0"/>
              <a:t>DDIO’s</a:t>
            </a:r>
            <a:r>
              <a:rPr lang="zh-CN" altLang="en-US" dirty="0"/>
              <a:t> </a:t>
            </a:r>
            <a:r>
              <a:rPr lang="en-US" altLang="zh-CN" dirty="0"/>
              <a:t>LLC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contention.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IAT’s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detail.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F5825-EDD3-4726-8752-74C8523D9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805BC-E84A-4455-8E08-EC5B30E4E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C2811-573D-42BD-AF29-91D13B871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B5492-A45E-4710-B3B4-A41FD07D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94CB4FEB-F806-4AC5-9994-F6308D7E6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2CEB-5022-4ADB-AE5C-C27FD4A7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E51B9-D2B3-4A45-A205-BA11D7B3A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E5C03-4080-471C-98F0-91AD96EA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2B631-5828-433E-821E-32436415F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5F0E48DB-F510-44E5-80E8-D29C8D379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0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116481-6359-4166-B35D-F76A205E5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D6EA4-E163-49BF-8A97-A89FDF27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0E5EA-DED2-4ABD-891E-C3B5F21F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BF116-393A-4388-926D-9178B853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1C2A4C44-03AF-4FF5-96EC-B5851B7C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A351-B551-49BC-B593-01F600365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AD723D1-78A0-4C6C-A994-99155C3E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D0CD154A-500E-4926-83F4-075FE805D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3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880D-B93E-40CC-9474-DDF690E2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0DFA3-FEC9-4001-A3F0-974DE8FB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CDCDD-67F4-4A22-AA68-EE47EDA7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4E233-F989-4FD5-8FD7-2F815C0D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454BDFDA-6806-4ED5-813E-8DF5B0C74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01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BDC5-6B1B-45D0-A369-ECEBDA3D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1EA2-BA5A-4A69-9AC4-F25A0D0A3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01DA1-7219-4C23-AD6D-9259A88E4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72F6B-D433-4566-9F84-06E562F2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A584E-C10E-47DF-986A-72FFD7B4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54B3BD3B-60FF-4803-9255-8338099F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9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A75CE-66A6-4B98-9A9B-E306654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B9D56-2745-4282-8415-39F0AAD7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8D914-C3EA-45F7-8D29-6326A2049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99DE2-5AE8-46A1-A3EA-1418C7B67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18E82-9443-4B0A-A797-D1B465FB9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93D515-DB93-4C30-84BE-27002874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C395B-4998-48FA-A4A5-58181867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2FF40A8-4D8D-4B87-9CF9-74C5A1A2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2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F1C49-D955-4437-B3DF-CAF9A2A7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2155A-DD09-4320-8F53-26FFC319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65B0C-1193-4C3D-A6DA-61E8CC26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421E81-4F03-4543-8577-41C0F89CF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5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1496E-BFC1-4678-A97D-68E27341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95F47-0B4E-41F8-AA79-51A102391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BEF6D50F-EB2F-4536-BBD9-F76DDA99A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1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8D54-3357-4BDE-8556-E930096F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CFE2-59DB-445E-9D4D-57886D4D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792B2-695F-4DC0-9D10-EC9CB7A80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ABA8-7905-4BF5-8DDD-29096F46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CD2EA-E210-4CB4-8914-50340967E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9EE0191E-EC67-4D2E-A129-7A025BCE7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1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07EC-A749-4339-89C6-889F4750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184075-A0E0-44C0-886E-DCC64C784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ADC60-02EF-487D-8FDA-1C7701F7B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EE4D-D1F2-48FB-B472-5EDEB974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1EB1B-142E-4696-97DE-6489670E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B2CB92DE-B27B-41A6-BB16-5D5774174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2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5AB0F-7788-4792-85F4-C846552F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76B77-3247-412D-A718-CA857631A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E1885-AE3D-40EE-B9AD-106FAAB1F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EF0F9-91FA-428F-A3C7-92A4267CA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0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6t/9dgm8pw96_981pv7wghcf6tc0000gn/T/com.microsoft.Powerpoint/converted_emf.em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43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em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em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em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em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em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-UIUC/iat-pqo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ifanyuan3.github.io/" TargetMode="External"/><Relationship Id="rId4" Type="http://schemas.openxmlformats.org/officeDocument/2006/relationships/hyperlink" Target="mailto:yifany3@Illinois.edu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jpeg"/><Relationship Id="rId4" Type="http://schemas.openxmlformats.org/officeDocument/2006/relationships/image" Target="../media/image16.emf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tif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comments" Target="../comments/comment1.xml"/><Relationship Id="rId4" Type="http://schemas.openxmlformats.org/officeDocument/2006/relationships/image" Target="../media/image23.tiff"/><Relationship Id="rId9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0.em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24.emf"/><Relationship Id="rId9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0100" y="1326805"/>
            <a:ext cx="1059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467AE"/>
                </a:solidFill>
                <a:latin typeface="Helvetica" pitchFamily="2" charset="0"/>
              </a:rPr>
              <a:t>Don’t</a:t>
            </a:r>
            <a:r>
              <a:rPr lang="zh-CN" altLang="en-US" sz="36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b="1" dirty="0">
                <a:solidFill>
                  <a:srgbClr val="3467AE"/>
                </a:solidFill>
                <a:latin typeface="Helvetica" pitchFamily="2" charset="0"/>
              </a:rPr>
              <a:t>Forget</a:t>
            </a:r>
            <a:r>
              <a:rPr lang="zh-CN" altLang="en-US" sz="36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b="1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36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b="1" dirty="0">
                <a:solidFill>
                  <a:srgbClr val="3467AE"/>
                </a:solidFill>
                <a:latin typeface="Helvetica" pitchFamily="2" charset="0"/>
              </a:rPr>
              <a:t>I/O</a:t>
            </a:r>
            <a:r>
              <a:rPr lang="zh-CN" altLang="en-US" sz="36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b="1" dirty="0">
                <a:solidFill>
                  <a:srgbClr val="3467AE"/>
                </a:solidFill>
                <a:latin typeface="Helvetica" pitchFamily="2" charset="0"/>
              </a:rPr>
              <a:t>When</a:t>
            </a:r>
            <a:r>
              <a:rPr lang="zh-CN" altLang="en-US" sz="36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b="1" dirty="0">
                <a:solidFill>
                  <a:srgbClr val="3467AE"/>
                </a:solidFill>
                <a:latin typeface="Helvetica" pitchFamily="2" charset="0"/>
              </a:rPr>
              <a:t>Allocating</a:t>
            </a:r>
            <a:r>
              <a:rPr lang="zh-CN" altLang="en-US" sz="36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b="1" dirty="0">
                <a:solidFill>
                  <a:srgbClr val="3467AE"/>
                </a:solidFill>
                <a:latin typeface="Helvetica" pitchFamily="2" charset="0"/>
              </a:rPr>
              <a:t>Your</a:t>
            </a:r>
            <a:r>
              <a:rPr lang="zh-CN" altLang="en-US" sz="36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b="1" dirty="0">
                <a:solidFill>
                  <a:srgbClr val="3467AE"/>
                </a:solidFill>
                <a:latin typeface="Helvetica" pitchFamily="2" charset="0"/>
              </a:rPr>
              <a:t>LLC</a:t>
            </a:r>
            <a:endParaRPr lang="en-US" sz="3600" b="1" dirty="0">
              <a:solidFill>
                <a:srgbClr val="3467AE"/>
              </a:solidFill>
              <a:latin typeface="Helvetica" pitchFamily="2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800101" y="2485739"/>
            <a:ext cx="10591799" cy="0"/>
          </a:xfrm>
          <a:prstGeom prst="line">
            <a:avLst/>
          </a:prstGeom>
          <a:noFill/>
          <a:ln w="38100" cap="flat">
            <a:solidFill>
              <a:schemeClr val="bg1">
                <a:lumMod val="6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D6DE82-1553-48B5-AD47-D61514288F1C}"/>
              </a:ext>
            </a:extLst>
          </p:cNvPr>
          <p:cNvSpPr txBox="1"/>
          <p:nvPr/>
        </p:nvSpPr>
        <p:spPr>
          <a:xfrm>
            <a:off x="1018019" y="3093281"/>
            <a:ext cx="10155962" cy="1651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r>
              <a:rPr lang="en-US" altLang="zh-CN" sz="2400" b="1" u="sng" dirty="0">
                <a:latin typeface="Helvetica" pitchFamily="2" charset="0"/>
              </a:rPr>
              <a:t>Yifan</a:t>
            </a:r>
            <a:r>
              <a:rPr lang="zh-CN" altLang="en-US" sz="2400" b="1" u="sng" dirty="0">
                <a:latin typeface="Helvetica" pitchFamily="2" charset="0"/>
              </a:rPr>
              <a:t> </a:t>
            </a:r>
            <a:r>
              <a:rPr lang="en-US" altLang="zh-CN" sz="2400" b="1" u="sng" dirty="0">
                <a:latin typeface="Helvetica" pitchFamily="2" charset="0"/>
              </a:rPr>
              <a:t>Yuan</a:t>
            </a:r>
            <a:r>
              <a:rPr lang="en-US" altLang="zh-CN" sz="2400" b="1" u="sng" baseline="30000" dirty="0">
                <a:latin typeface="Helvetica" pitchFamily="2" charset="0"/>
              </a:rPr>
              <a:t>1</a:t>
            </a:r>
            <a:r>
              <a:rPr lang="en-US" altLang="zh-CN" sz="2400" dirty="0">
                <a:latin typeface="Helvetica" pitchFamily="2" charset="0"/>
              </a:rPr>
              <a:t>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Mohammad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Alian</a:t>
            </a:r>
            <a:r>
              <a:rPr lang="en-US" altLang="zh-CN" sz="2400" baseline="30000" dirty="0">
                <a:latin typeface="Helvetica" pitchFamily="2" charset="0"/>
              </a:rPr>
              <a:t>2</a:t>
            </a:r>
            <a:r>
              <a:rPr lang="en-US" altLang="zh-CN" sz="2400" dirty="0">
                <a:latin typeface="Helvetica" pitchFamily="2" charset="0"/>
              </a:rPr>
              <a:t>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 err="1">
                <a:latin typeface="Helvetica" pitchFamily="2" charset="0"/>
              </a:rPr>
              <a:t>Yipeng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Wang</a:t>
            </a:r>
            <a:r>
              <a:rPr lang="en-US" altLang="zh-CN" sz="2400" baseline="30000" dirty="0">
                <a:latin typeface="Helvetica" pitchFamily="2" charset="0"/>
              </a:rPr>
              <a:t>3</a:t>
            </a:r>
            <a:r>
              <a:rPr lang="en-US" altLang="zh-CN" sz="2400" dirty="0">
                <a:latin typeface="Helvetica" pitchFamily="2" charset="0"/>
              </a:rPr>
              <a:t>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Ren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Wang</a:t>
            </a:r>
            <a:r>
              <a:rPr lang="en-US" altLang="zh-CN" sz="2400" baseline="30000" dirty="0">
                <a:latin typeface="Helvetica" pitchFamily="2" charset="0"/>
              </a:rPr>
              <a:t>3</a:t>
            </a:r>
            <a:r>
              <a:rPr lang="en-US" altLang="zh-CN" sz="2400" dirty="0">
                <a:latin typeface="Helvetica" pitchFamily="2" charset="0"/>
              </a:rPr>
              <a:t>,</a:t>
            </a:r>
            <a:r>
              <a:rPr lang="zh-CN" altLang="en-US" sz="2400" dirty="0">
                <a:latin typeface="Helvetica" pitchFamily="2" charset="0"/>
              </a:rPr>
              <a:t> </a:t>
            </a:r>
            <a:endParaRPr lang="en-US" altLang="zh-CN" sz="2400" dirty="0">
              <a:latin typeface="Helvetica" pitchFamily="2" charset="0"/>
            </a:endParaRPr>
          </a:p>
          <a:p>
            <a:pPr algn="ctr"/>
            <a:r>
              <a:rPr lang="en-US" altLang="zh-CN" sz="2400" dirty="0">
                <a:latin typeface="Helvetica" pitchFamily="2" charset="0"/>
              </a:rPr>
              <a:t>Ilia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Kurakin</a:t>
            </a:r>
            <a:r>
              <a:rPr lang="en-US" altLang="zh-CN" sz="2400" baseline="30000" dirty="0">
                <a:latin typeface="Helvetica" pitchFamily="2" charset="0"/>
              </a:rPr>
              <a:t>3</a:t>
            </a:r>
            <a:r>
              <a:rPr lang="en-US" altLang="zh-CN" sz="2400" dirty="0">
                <a:latin typeface="Helvetica" pitchFamily="2" charset="0"/>
              </a:rPr>
              <a:t>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Charlie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Tai</a:t>
            </a:r>
            <a:r>
              <a:rPr lang="en-US" altLang="zh-CN" sz="2400" baseline="30000" dirty="0">
                <a:latin typeface="Helvetica" pitchFamily="2" charset="0"/>
              </a:rPr>
              <a:t>3</a:t>
            </a:r>
            <a:r>
              <a:rPr lang="en-US" altLang="zh-CN" sz="2400" dirty="0">
                <a:latin typeface="Helvetica" pitchFamily="2" charset="0"/>
              </a:rPr>
              <a:t>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Nam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Sung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Kim</a:t>
            </a:r>
            <a:r>
              <a:rPr lang="en-US" altLang="zh-CN" sz="2400" baseline="30000" dirty="0">
                <a:latin typeface="Helvetica" pitchFamily="2" charset="0"/>
              </a:rPr>
              <a:t>1</a:t>
            </a:r>
            <a:endParaRPr lang="en-US" sz="2400" baseline="30000" dirty="0">
              <a:latin typeface="Helvetica" pitchFamily="2" charset="0"/>
            </a:endParaRPr>
          </a:p>
          <a:p>
            <a:pPr algn="ctr"/>
            <a:endParaRPr lang="en-US" sz="4400" baseline="30000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AFCA-927E-427E-97B0-55FB0A0F7945}"/>
              </a:ext>
            </a:extLst>
          </p:cNvPr>
          <p:cNvSpPr txBox="1"/>
          <p:nvPr/>
        </p:nvSpPr>
        <p:spPr>
          <a:xfrm>
            <a:off x="2955246" y="4539831"/>
            <a:ext cx="628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baseline="30000" dirty="0">
                <a:latin typeface="Helvetica" pitchFamily="2" charset="0"/>
              </a:rPr>
              <a:t>1</a:t>
            </a:r>
            <a:r>
              <a:rPr lang="en-US" altLang="zh-CN" sz="2400" i="1" dirty="0">
                <a:latin typeface="Helvetica" pitchFamily="2" charset="0"/>
              </a:rPr>
              <a:t>UIUC,</a:t>
            </a:r>
            <a:r>
              <a:rPr lang="zh-CN" altLang="en-US" sz="2400" i="1" dirty="0">
                <a:latin typeface="Helvetica" pitchFamily="2" charset="0"/>
              </a:rPr>
              <a:t> </a:t>
            </a:r>
            <a:r>
              <a:rPr lang="en-US" altLang="zh-CN" sz="2400" i="1" baseline="30000" dirty="0">
                <a:latin typeface="Helvetica" pitchFamily="2" charset="0"/>
              </a:rPr>
              <a:t>2</a:t>
            </a:r>
            <a:r>
              <a:rPr lang="en-US" altLang="zh-CN" sz="2400" i="1" dirty="0">
                <a:latin typeface="Helvetica" pitchFamily="2" charset="0"/>
              </a:rPr>
              <a:t>University</a:t>
            </a:r>
            <a:r>
              <a:rPr lang="zh-CN" altLang="en-US" sz="2400" i="1" dirty="0">
                <a:latin typeface="Helvetica" pitchFamily="2" charset="0"/>
              </a:rPr>
              <a:t> </a:t>
            </a:r>
            <a:r>
              <a:rPr lang="en-US" altLang="zh-CN" sz="2400" i="1" dirty="0">
                <a:latin typeface="Helvetica" pitchFamily="2" charset="0"/>
              </a:rPr>
              <a:t>of</a:t>
            </a:r>
            <a:r>
              <a:rPr lang="zh-CN" altLang="en-US" sz="2400" i="1" dirty="0">
                <a:latin typeface="Helvetica" pitchFamily="2" charset="0"/>
              </a:rPr>
              <a:t> </a:t>
            </a:r>
            <a:r>
              <a:rPr lang="en-US" altLang="zh-CN" sz="2400" i="1" dirty="0">
                <a:latin typeface="Helvetica" pitchFamily="2" charset="0"/>
              </a:rPr>
              <a:t>Kansas,</a:t>
            </a:r>
            <a:r>
              <a:rPr lang="zh-CN" altLang="en-US" sz="2400" i="1" dirty="0">
                <a:latin typeface="Helvetica" pitchFamily="2" charset="0"/>
              </a:rPr>
              <a:t> </a:t>
            </a:r>
            <a:r>
              <a:rPr lang="en-US" altLang="zh-CN" sz="2400" i="1" baseline="30000" dirty="0">
                <a:latin typeface="Helvetica" pitchFamily="2" charset="0"/>
              </a:rPr>
              <a:t>3</a:t>
            </a:r>
            <a:r>
              <a:rPr lang="en-US" altLang="zh-CN" sz="2400" i="1" dirty="0">
                <a:latin typeface="Helvetica" pitchFamily="2" charset="0"/>
              </a:rPr>
              <a:t>Intel</a:t>
            </a:r>
            <a:endParaRPr lang="en-US" sz="2400" i="1" dirty="0">
              <a:latin typeface="Helvetica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814516-E3E4-4FDC-8569-75B08059FFAE}"/>
              </a:ext>
            </a:extLst>
          </p:cNvPr>
          <p:cNvCxnSpPr>
            <a:cxnSpLocks/>
          </p:cNvCxnSpPr>
          <p:nvPr/>
        </p:nvCxnSpPr>
        <p:spPr>
          <a:xfrm flipH="1">
            <a:off x="800101" y="726387"/>
            <a:ext cx="10591799" cy="0"/>
          </a:xfrm>
          <a:prstGeom prst="line">
            <a:avLst/>
          </a:prstGeom>
          <a:noFill/>
          <a:ln w="38100" cap="flat">
            <a:solidFill>
              <a:schemeClr val="bg1">
                <a:lumMod val="6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5B759A7-59D3-654D-A1EB-14D4FA67F9E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5905991" y="1270000"/>
            <a:ext cx="63500" cy="76200"/>
          </a:xfrm>
          <a:prstGeom prst="rect">
            <a:avLst/>
          </a:prstGeom>
        </p:spPr>
      </p:pic>
      <p:pic>
        <p:nvPicPr>
          <p:cNvPr id="8" name="Picture 4" descr="Image result for UIUC logo">
            <a:extLst>
              <a:ext uri="{FF2B5EF4-FFF2-40B4-BE49-F238E27FC236}">
                <a16:creationId xmlns:a16="http://schemas.microsoft.com/office/drawing/2014/main" id="{24DE6677-5A61-B740-8F9E-00A58DA8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4" y="5016088"/>
            <a:ext cx="1318830" cy="16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intel logo">
            <a:extLst>
              <a:ext uri="{FF2B5EF4-FFF2-40B4-BE49-F238E27FC236}">
                <a16:creationId xmlns:a16="http://schemas.microsoft.com/office/drawing/2014/main" id="{B1C5CA68-22C9-5748-B748-BC37F2BE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62" y="5114577"/>
            <a:ext cx="2412702" cy="15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04079D-3C88-294C-8C84-FCDB6FCE5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442" y="5531195"/>
            <a:ext cx="3985097" cy="8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4"/>
    </mc:Choice>
    <mc:Fallback xmlns="">
      <p:transition spd="slow" advTm="51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2927AF-7AE4-4641-AEAD-96F6E60AE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58" y="2125588"/>
            <a:ext cx="7637883" cy="3407935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000" spc="30" dirty="0">
                <a:solidFill>
                  <a:srgbClr val="3467AE"/>
                </a:solidFill>
                <a:latin typeface="Helvetica" pitchFamily="2" charset="0"/>
              </a:rPr>
              <a:t>IAT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Execution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Flow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10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8ED10-C8D8-DC43-9B09-111A9E7AE101}"/>
              </a:ext>
            </a:extLst>
          </p:cNvPr>
          <p:cNvSpPr/>
          <p:nvPr/>
        </p:nvSpPr>
        <p:spPr>
          <a:xfrm>
            <a:off x="2277058" y="3571336"/>
            <a:ext cx="2013146" cy="7993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D8CC19-D0BA-B949-A4AB-75A292C1E110}"/>
              </a:ext>
            </a:extLst>
          </p:cNvPr>
          <p:cNvSpPr/>
          <p:nvPr/>
        </p:nvSpPr>
        <p:spPr>
          <a:xfrm>
            <a:off x="162956" y="3940372"/>
            <a:ext cx="1631338" cy="629661"/>
          </a:xfrm>
          <a:prstGeom prst="wedgeRoundRectCallout">
            <a:avLst>
              <a:gd name="adj1" fmla="val 76520"/>
              <a:gd name="adj2" fmla="val 496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Initialization</a:t>
            </a:r>
            <a:endParaRPr lang="en-US" sz="2000" dirty="0">
              <a:solidFill>
                <a:schemeClr val="tx1"/>
              </a:solidFill>
              <a:latin typeface="Helvetica" pitchFamily="2" charset="0"/>
              <a:ea typeface="Gadugi" panose="020B0502040204020203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5B0D5C6-CCC0-024C-BF78-D98600DDB97D}"/>
              </a:ext>
            </a:extLst>
          </p:cNvPr>
          <p:cNvSpPr/>
          <p:nvPr/>
        </p:nvSpPr>
        <p:spPr>
          <a:xfrm>
            <a:off x="5456700" y="1410202"/>
            <a:ext cx="1631338" cy="629661"/>
          </a:xfrm>
          <a:prstGeom prst="wedgeRoundRectCallout">
            <a:avLst>
              <a:gd name="adj1" fmla="val 2842"/>
              <a:gd name="adj2" fmla="val 10539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Read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counters</a:t>
            </a:r>
            <a:endParaRPr lang="en-US" sz="2000" dirty="0">
              <a:solidFill>
                <a:schemeClr val="tx1"/>
              </a:solidFill>
              <a:latin typeface="Helvetica" pitchFamily="2" charset="0"/>
              <a:ea typeface="Gadugi" panose="020B0502040204020203" pitchFamily="34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E88D03A-033A-5F4B-A6AF-661F199AA873}"/>
              </a:ext>
            </a:extLst>
          </p:cNvPr>
          <p:cNvSpPr/>
          <p:nvPr/>
        </p:nvSpPr>
        <p:spPr>
          <a:xfrm>
            <a:off x="5412523" y="5973575"/>
            <a:ext cx="1631338" cy="629661"/>
          </a:xfrm>
          <a:prstGeom prst="wedgeRoundRectCallout">
            <a:avLst>
              <a:gd name="adj1" fmla="val 7777"/>
              <a:gd name="adj2" fmla="val -1192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Make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decision</a:t>
            </a:r>
            <a:endParaRPr lang="en-US" sz="2000" dirty="0">
              <a:solidFill>
                <a:schemeClr val="tx1"/>
              </a:solidFill>
              <a:latin typeface="Helvetica" pitchFamily="2" charset="0"/>
              <a:ea typeface="Gadugi" panose="020B0502040204020203" pitchFamily="34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C995B8F-AFC4-EB49-BF71-99CAD5A90567}"/>
              </a:ext>
            </a:extLst>
          </p:cNvPr>
          <p:cNvSpPr/>
          <p:nvPr/>
        </p:nvSpPr>
        <p:spPr>
          <a:xfrm>
            <a:off x="8032078" y="5973575"/>
            <a:ext cx="1631338" cy="629661"/>
          </a:xfrm>
          <a:prstGeom prst="wedgeRoundRectCallout">
            <a:avLst>
              <a:gd name="adj1" fmla="val 7777"/>
              <a:gd name="adj2" fmla="val -1192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Take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Helvetica" pitchFamily="2" charset="0"/>
              <a:ea typeface="Gadugi" panose="020B0502040204020203" pitchFamily="34" charset="0"/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action</a:t>
            </a:r>
            <a:endParaRPr lang="en-US" sz="2000" dirty="0">
              <a:solidFill>
                <a:schemeClr val="tx1"/>
              </a:solidFill>
              <a:latin typeface="Helvetica" pitchFamily="2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5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39 0.16528 L 0.00039 0.16528 " pathEditMode="relative" ptsTypes="A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1655 C 0.03177 0.17685 0.06354 0.18796 0.08399 0.14583 C 0.1043 0.1037 0.0974 -0.03426 0.12188 -0.08704 C 0.14622 -0.13982 0.18841 -0.15533 0.23073 -0.17061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-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73 -0.1706 L 0.23164 0.0030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868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6 0.00023 C 0.22904 0.07152 0.22761 0.14305 0.23008 0.1722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08 0.17222 L 0.46172 0.17153 L 0.46172 0.17176 " pathEditMode="relative" rAng="0" ptsTypes="A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7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172 0.17176 L 0.4612 0.00069 L 0.4612 0.00093 " pathEditMode="relative" rAng="0" ptsTypes="AA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Performance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Metrics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11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A65E1-B39A-E94F-BBCB-4B1B024C2E3F}"/>
              </a:ext>
            </a:extLst>
          </p:cNvPr>
          <p:cNvSpPr txBox="1"/>
          <p:nvPr/>
        </p:nvSpPr>
        <p:spPr>
          <a:xfrm>
            <a:off x="504673" y="1449168"/>
            <a:ext cx="10494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IPC: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application’s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performance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LLC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ref/miss: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application’s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cache/memory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characteristics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DDIO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hit/miss: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DDIO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status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400" spc="60" dirty="0">
              <a:latin typeface="Helvetica" pitchFamily="2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742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3B00C-8C52-F540-83F1-CAE067979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09" y="2128061"/>
            <a:ext cx="8071983" cy="3956855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State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Transition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12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3EF8CD-5D19-E749-A6E0-A5E88F809986}"/>
              </a:ext>
            </a:extLst>
          </p:cNvPr>
          <p:cNvSpPr/>
          <p:nvPr/>
        </p:nvSpPr>
        <p:spPr>
          <a:xfrm>
            <a:off x="2421147" y="3715110"/>
            <a:ext cx="1575759" cy="701616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76A841D-16EA-374D-927A-9C41BC7CF9E8}"/>
              </a:ext>
            </a:extLst>
          </p:cNvPr>
          <p:cNvSpPr/>
          <p:nvPr/>
        </p:nvSpPr>
        <p:spPr>
          <a:xfrm>
            <a:off x="1902617" y="1568854"/>
            <a:ext cx="2307074" cy="1118414"/>
          </a:xfrm>
          <a:prstGeom prst="wedgeRoundRectCallout">
            <a:avLst>
              <a:gd name="adj1" fmla="val 66558"/>
              <a:gd name="adj2" fmla="val 8343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More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DDIO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hit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miss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mean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intensive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I/O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traffic</a:t>
            </a:r>
            <a:endParaRPr lang="en-US" sz="2000" dirty="0">
              <a:solidFill>
                <a:schemeClr val="tx1"/>
              </a:solidFill>
              <a:latin typeface="Helvetica" pitchFamily="2" charset="0"/>
              <a:ea typeface="Gadugi" panose="020B0502040204020203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0EC2230-8FFC-6246-8D6E-B1A5E28E70BD}"/>
              </a:ext>
            </a:extLst>
          </p:cNvPr>
          <p:cNvSpPr/>
          <p:nvPr/>
        </p:nvSpPr>
        <p:spPr>
          <a:xfrm>
            <a:off x="7982311" y="1820901"/>
            <a:ext cx="2307074" cy="1118414"/>
          </a:xfrm>
          <a:prstGeom prst="wedgeRoundRectCallout">
            <a:avLst>
              <a:gd name="adj1" fmla="val -46363"/>
              <a:gd name="adj2" fmla="val 7880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DDIO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way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count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reaches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limit</a:t>
            </a:r>
            <a:endParaRPr lang="en-US" sz="2000" dirty="0">
              <a:solidFill>
                <a:schemeClr val="tx1"/>
              </a:solidFill>
              <a:latin typeface="Helvetica" pitchFamily="2" charset="0"/>
              <a:ea typeface="Gadugi" panose="020B0502040204020203" pitchFamily="34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6EC3594-7CE3-1B4F-9403-2464AC172990}"/>
              </a:ext>
            </a:extLst>
          </p:cNvPr>
          <p:cNvSpPr/>
          <p:nvPr/>
        </p:nvSpPr>
        <p:spPr>
          <a:xfrm>
            <a:off x="1902616" y="5596275"/>
            <a:ext cx="2307074" cy="1118414"/>
          </a:xfrm>
          <a:prstGeom prst="wedgeRoundRectCallout">
            <a:avLst>
              <a:gd name="adj1" fmla="val 68054"/>
              <a:gd name="adj2" fmla="val -9242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Less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DDIO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hit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means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core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is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pressing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LLC</a:t>
            </a:r>
            <a:endParaRPr lang="en-US" sz="2000" dirty="0">
              <a:solidFill>
                <a:schemeClr val="tx1"/>
              </a:solidFill>
              <a:latin typeface="Helvetica" pitchFamily="2" charset="0"/>
              <a:ea typeface="Gadugi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B54899-76F9-474D-99AF-EFB34651DC83}"/>
              </a:ext>
            </a:extLst>
          </p:cNvPr>
          <p:cNvSpPr/>
          <p:nvPr/>
        </p:nvSpPr>
        <p:spPr>
          <a:xfrm>
            <a:off x="2421146" y="3715110"/>
            <a:ext cx="1575759" cy="701616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0ED1B-7EFE-EE46-8DC5-4DDF750A849B}"/>
              </a:ext>
            </a:extLst>
          </p:cNvPr>
          <p:cNvSpPr txBox="1"/>
          <p:nvPr/>
        </p:nvSpPr>
        <p:spPr>
          <a:xfrm>
            <a:off x="11179834" y="5055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9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348 L 0.23594 -0.17685 " pathEditMode="relative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94 -0.17685 L 0.47735 0.0034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900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4.07407E-6 L 0.23685 0.1784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4" y="89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8" grpId="0" animBg="1"/>
      <p:bldP spid="8" grpId="1" animBg="1"/>
      <p:bldP spid="9" grpId="0" animBg="1"/>
      <p:bldP spid="9" grpId="1" animBg="1"/>
      <p:bldP spid="10" grpId="0" animBg="1"/>
      <p:bldP spid="11" grpId="2" animBg="1"/>
      <p:bldP spid="11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1AE955-D480-134F-BA78-B9A60F574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40" y="2488408"/>
            <a:ext cx="9218902" cy="3327721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LLC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Re-allocation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Example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(1)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13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BF5134-EB61-134C-B245-10322AB5F5F4}"/>
              </a:ext>
            </a:extLst>
          </p:cNvPr>
          <p:cNvSpPr/>
          <p:nvPr/>
        </p:nvSpPr>
        <p:spPr>
          <a:xfrm>
            <a:off x="3030747" y="2426898"/>
            <a:ext cx="5181600" cy="2909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F3CC08-BF12-084C-8B70-5AB21C790F1B}"/>
              </a:ext>
            </a:extLst>
          </p:cNvPr>
          <p:cNvSpPr/>
          <p:nvPr/>
        </p:nvSpPr>
        <p:spPr>
          <a:xfrm>
            <a:off x="8143336" y="5064691"/>
            <a:ext cx="2277373" cy="321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A4D92A-BE24-9B4D-AFB0-12F99E890431}"/>
              </a:ext>
            </a:extLst>
          </p:cNvPr>
          <p:cNvSpPr/>
          <p:nvPr/>
        </p:nvSpPr>
        <p:spPr>
          <a:xfrm>
            <a:off x="5403011" y="2484938"/>
            <a:ext cx="2809336" cy="2909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B9B02A-EEFE-5C4B-9B4F-EB177C1C0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091" y="3861237"/>
            <a:ext cx="8252642" cy="147563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25D0BFC4-0A03-4E47-B595-E0E06BA086AD}"/>
              </a:ext>
            </a:extLst>
          </p:cNvPr>
          <p:cNvSpPr/>
          <p:nvPr/>
        </p:nvSpPr>
        <p:spPr>
          <a:xfrm rot="16200000">
            <a:off x="5261216" y="5688159"/>
            <a:ext cx="1569569" cy="22458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FCDACE4-5778-5F4A-8677-8638E7F8EC7E}"/>
              </a:ext>
            </a:extLst>
          </p:cNvPr>
          <p:cNvSpPr/>
          <p:nvPr/>
        </p:nvSpPr>
        <p:spPr>
          <a:xfrm rot="16200000">
            <a:off x="5741571" y="4232255"/>
            <a:ext cx="558919" cy="22459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174E774-93F4-414D-8C80-BFD42B8A14C2}"/>
              </a:ext>
            </a:extLst>
          </p:cNvPr>
          <p:cNvSpPr/>
          <p:nvPr/>
        </p:nvSpPr>
        <p:spPr>
          <a:xfrm rot="12204101">
            <a:off x="3853397" y="4117984"/>
            <a:ext cx="1569569" cy="22458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58D8430-B9DB-ED4B-BB57-46DA6862A7A3}"/>
              </a:ext>
            </a:extLst>
          </p:cNvPr>
          <p:cNvSpPr/>
          <p:nvPr/>
        </p:nvSpPr>
        <p:spPr>
          <a:xfrm rot="20204347">
            <a:off x="6674496" y="4081364"/>
            <a:ext cx="1569569" cy="22458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AC6A7-6C45-9247-A79C-99934B1C6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221" y="2541912"/>
            <a:ext cx="8252637" cy="1147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657BA-F7A9-764C-B543-1A84425EE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5950" y="3503683"/>
            <a:ext cx="7104919" cy="5465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0E9FF1-FB56-D746-AAD9-340275ECD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8649" y="1706213"/>
            <a:ext cx="2413860" cy="118326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677A320-9E9A-504D-BC84-2CD0A10120E5}"/>
              </a:ext>
            </a:extLst>
          </p:cNvPr>
          <p:cNvSpPr/>
          <p:nvPr/>
        </p:nvSpPr>
        <p:spPr>
          <a:xfrm>
            <a:off x="3552557" y="2538678"/>
            <a:ext cx="526044" cy="23144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0925AB9-DF1C-BE4E-9D66-41C9047833A2}"/>
              </a:ext>
            </a:extLst>
          </p:cNvPr>
          <p:cNvSpPr/>
          <p:nvPr/>
        </p:nvSpPr>
        <p:spPr>
          <a:xfrm rot="1303534">
            <a:off x="2994081" y="2516255"/>
            <a:ext cx="603100" cy="819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57DB5F-8471-6046-886F-ACFFAFBA3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999" y="1712217"/>
            <a:ext cx="2413860" cy="118326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C2CD7E-33A0-324C-81C3-3855773445BC}"/>
              </a:ext>
            </a:extLst>
          </p:cNvPr>
          <p:cNvSpPr/>
          <p:nvPr/>
        </p:nvSpPr>
        <p:spPr>
          <a:xfrm>
            <a:off x="5897907" y="2182106"/>
            <a:ext cx="526044" cy="23144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C6FA712-8D79-2547-B7D9-0FF44E4D4A29}"/>
              </a:ext>
            </a:extLst>
          </p:cNvPr>
          <p:cNvSpPr/>
          <p:nvPr/>
        </p:nvSpPr>
        <p:spPr>
          <a:xfrm rot="16200000">
            <a:off x="6076635" y="2457628"/>
            <a:ext cx="165298" cy="7713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3" grpId="0" animBg="1"/>
      <p:bldP spid="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9" grpId="1" animBg="1"/>
      <p:bldP spid="19" grpId="2" animBg="1"/>
      <p:bldP spid="20" grpId="0" animBg="1"/>
      <p:bldP spid="20" grpId="1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LLC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Re-allocation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Example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(2)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14</a:t>
            </a:fld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E610A-61D9-704B-8060-63A5B27E4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09" y="2292970"/>
            <a:ext cx="9153579" cy="3278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9DA621-7137-9149-9AF7-685ABCCBF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443" y="2896918"/>
            <a:ext cx="1638300" cy="1282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855066-0B8B-4943-ADE8-E7D46067AD11}"/>
              </a:ext>
            </a:extLst>
          </p:cNvPr>
          <p:cNvSpPr/>
          <p:nvPr/>
        </p:nvSpPr>
        <p:spPr>
          <a:xfrm>
            <a:off x="3007743" y="2179608"/>
            <a:ext cx="7246189" cy="3105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2C3CE-DA23-A244-A413-2224652AE0D0}"/>
              </a:ext>
            </a:extLst>
          </p:cNvPr>
          <p:cNvSpPr/>
          <p:nvPr/>
        </p:nvSpPr>
        <p:spPr>
          <a:xfrm>
            <a:off x="5282242" y="1893569"/>
            <a:ext cx="5023450" cy="3384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783C91-3229-B44F-8E91-ED1C3A287539}"/>
              </a:ext>
            </a:extLst>
          </p:cNvPr>
          <p:cNvSpPr/>
          <p:nvPr/>
        </p:nvSpPr>
        <p:spPr>
          <a:xfrm>
            <a:off x="8214439" y="1785942"/>
            <a:ext cx="2146244" cy="3384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1DE4EB-B324-B648-A722-85001BFEF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601" y="4206801"/>
            <a:ext cx="7244385" cy="791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D280A-5A40-9E49-B857-8D7DA18D8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056" y="3483086"/>
            <a:ext cx="5061474" cy="86356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97FD550B-B16E-5C46-A054-A90360AD824C}"/>
              </a:ext>
            </a:extLst>
          </p:cNvPr>
          <p:cNvSpPr/>
          <p:nvPr/>
        </p:nvSpPr>
        <p:spPr>
          <a:xfrm rot="16200000">
            <a:off x="4871395" y="5143026"/>
            <a:ext cx="1071923" cy="2502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EFBE096-1A50-6C46-BACE-EE00FFD55708}"/>
              </a:ext>
            </a:extLst>
          </p:cNvPr>
          <p:cNvSpPr/>
          <p:nvPr/>
        </p:nvSpPr>
        <p:spPr>
          <a:xfrm rot="16200000">
            <a:off x="6359930" y="5143026"/>
            <a:ext cx="1071923" cy="2502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C5EA3CA-6FDE-6442-8467-444CD48EC10C}"/>
              </a:ext>
            </a:extLst>
          </p:cNvPr>
          <p:cNvSpPr/>
          <p:nvPr/>
        </p:nvSpPr>
        <p:spPr>
          <a:xfrm rot="16200000">
            <a:off x="7928707" y="5143027"/>
            <a:ext cx="1071923" cy="2502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C3EC0-7D10-6A4B-8FFE-DD7352EDE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601" y="2529713"/>
            <a:ext cx="7244383" cy="1007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2EB605-F351-1C4A-9176-DCF14130E6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878" y="1500447"/>
            <a:ext cx="2413860" cy="118326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6DA1C32-C4AA-DA47-AF8D-DFDB8436EB1E}"/>
              </a:ext>
            </a:extLst>
          </p:cNvPr>
          <p:cNvSpPr/>
          <p:nvPr/>
        </p:nvSpPr>
        <p:spPr>
          <a:xfrm>
            <a:off x="3379786" y="1605396"/>
            <a:ext cx="526044" cy="23144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4C45FD7-01C6-434D-8314-66F16C69F016}"/>
              </a:ext>
            </a:extLst>
          </p:cNvPr>
          <p:cNvSpPr/>
          <p:nvPr/>
        </p:nvSpPr>
        <p:spPr>
          <a:xfrm rot="20178786">
            <a:off x="2785627" y="1823133"/>
            <a:ext cx="603100" cy="819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DE4336-AC5F-834D-9C7A-89861BA07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749" y="1468389"/>
            <a:ext cx="2413860" cy="11832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A4B4DBFE-2741-1946-BE12-3262DEA6C0D7}"/>
              </a:ext>
            </a:extLst>
          </p:cNvPr>
          <p:cNvSpPr/>
          <p:nvPr/>
        </p:nvSpPr>
        <p:spPr>
          <a:xfrm>
            <a:off x="8495334" y="1935380"/>
            <a:ext cx="526044" cy="23144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51E43D2-34B0-A446-86F4-096E874205A9}"/>
              </a:ext>
            </a:extLst>
          </p:cNvPr>
          <p:cNvSpPr/>
          <p:nvPr/>
        </p:nvSpPr>
        <p:spPr>
          <a:xfrm rot="5400000">
            <a:off x="8665743" y="1827622"/>
            <a:ext cx="185225" cy="803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15" grpId="0" animBg="1"/>
      <p:bldP spid="15" grpId="1" animBg="1"/>
      <p:bldP spid="21" grpId="0" animBg="1"/>
      <p:bldP spid="21" grpId="1" animBg="1"/>
      <p:bldP spid="22" grpId="0" animBg="1"/>
      <p:bldP spid="22" grpId="1" animBg="1"/>
      <p:bldP spid="20" grpId="0" animBg="1"/>
      <p:bldP spid="20" grpId="1" animBg="1"/>
      <p:bldP spid="23" grpId="0" animBg="1"/>
      <p:bldP spid="23" grpId="1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7">
            <a:extLst>
              <a:ext uri="{FF2B5EF4-FFF2-40B4-BE49-F238E27FC236}">
                <a16:creationId xmlns:a16="http://schemas.microsoft.com/office/drawing/2014/main" id="{EB4F3986-DC29-B24C-AB27-1B4D3BC0AC2C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C83FDFAA-408F-CB4A-A44B-FFD57EAF4312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B77492C-9467-0242-BBF7-466E89B0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15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149826A4-09F2-2445-B324-6F7ECC2D5393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More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in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Paper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7B50-77ED-D14F-8BF1-5737FF80A7E0}"/>
              </a:ext>
            </a:extLst>
          </p:cNvPr>
          <p:cNvSpPr txBox="1"/>
          <p:nvPr/>
        </p:nvSpPr>
        <p:spPr>
          <a:xfrm>
            <a:off x="529611" y="1615811"/>
            <a:ext cx="111327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State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transition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conditions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LLC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re-allocation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policies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Real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application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evaluations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00491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Methodology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16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F220A-7A66-0742-8893-F3A143948894}"/>
              </a:ext>
            </a:extLst>
          </p:cNvPr>
          <p:cNvSpPr txBox="1"/>
          <p:nvPr/>
        </p:nvSpPr>
        <p:spPr>
          <a:xfrm>
            <a:off x="529611" y="1324477"/>
            <a:ext cx="1049470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Implementation: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user-space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daemon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in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Ubuntu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18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Testbed: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Intel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server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with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four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Xeon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6140@2.3GHz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CPUs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and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two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X710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40GbE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NICs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Microbenchmarks: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DPDK-based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test-</a:t>
            </a:r>
            <a:r>
              <a:rPr lang="en-US" altLang="zh-CN" sz="2800" spc="60" dirty="0" err="1">
                <a:latin typeface="Helvetica" pitchFamily="2" charset="0"/>
                <a:cs typeface="Calibri Light"/>
              </a:rPr>
              <a:t>pmd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,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X-Mem,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OVS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Real</a:t>
            </a:r>
            <a:r>
              <a:rPr lang="zh-CN" altLang="en-US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applications:</a:t>
            </a:r>
            <a:r>
              <a:rPr lang="zh-CN" altLang="en-US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OVS,</a:t>
            </a:r>
            <a:r>
              <a:rPr lang="zh-CN" altLang="en-US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SPEC2006,</a:t>
            </a:r>
            <a:r>
              <a:rPr lang="zh-CN" altLang="en-US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 err="1">
                <a:solidFill>
                  <a:schemeClr val="accent3"/>
                </a:solidFill>
                <a:latin typeface="Helvetica" pitchFamily="2" charset="0"/>
                <a:cs typeface="Calibri Light"/>
              </a:rPr>
              <a:t>RocksDB</a:t>
            </a:r>
            <a:r>
              <a:rPr lang="zh-CN" altLang="en-US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(</a:t>
            </a:r>
            <a:r>
              <a:rPr lang="en-US" altLang="zh-CN" sz="2800" spc="60" dirty="0" err="1">
                <a:solidFill>
                  <a:schemeClr val="accent3"/>
                </a:solidFill>
                <a:latin typeface="Helvetica" pitchFamily="2" charset="0"/>
                <a:cs typeface="Calibri Light"/>
              </a:rPr>
              <a:t>memtable</a:t>
            </a:r>
            <a:r>
              <a:rPr lang="en-US" altLang="zh-CN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),</a:t>
            </a:r>
            <a:r>
              <a:rPr lang="zh-CN" altLang="en-US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Redis,</a:t>
            </a:r>
            <a:r>
              <a:rPr lang="zh-CN" altLang="en-US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solidFill>
                  <a:schemeClr val="accent3"/>
                </a:solidFill>
                <a:latin typeface="Helvetica" pitchFamily="2" charset="0"/>
                <a:cs typeface="Calibri Light"/>
              </a:rPr>
              <a:t>fast-click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Everything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is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running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in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docker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container</a:t>
            </a:r>
            <a:endParaRPr lang="en-US" altLang="zh-CN" sz="24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400" spc="60" dirty="0">
              <a:latin typeface="Helvetica" pitchFamily="2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73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Experiment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–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Solving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Leaky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DMA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Problem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17</a:t>
            </a:fld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7CC27-83A9-9B46-856D-BC498E878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6" y="2509236"/>
            <a:ext cx="5322224" cy="2727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6D4E4-96BD-F54E-92E6-54FFBFB63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060" y="3148595"/>
            <a:ext cx="3262871" cy="1738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C83B8-93D1-B143-A3C7-F09665A4A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841" y="3156082"/>
            <a:ext cx="3209381" cy="17384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04CBF9-B69A-9A44-B342-56DB009C313B}"/>
              </a:ext>
            </a:extLst>
          </p:cNvPr>
          <p:cNvSpPr txBox="1"/>
          <p:nvPr/>
        </p:nvSpPr>
        <p:spPr>
          <a:xfrm>
            <a:off x="331280" y="1319219"/>
            <a:ext cx="11733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spc="60" dirty="0">
                <a:latin typeface="Helvetica" pitchFamily="2" charset="0"/>
                <a:cs typeface="Calibri Light"/>
              </a:rPr>
              <a:t>We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simply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forward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line-rate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traffic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(varying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packet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size)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across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NICs</a:t>
            </a:r>
            <a:endParaRPr lang="en-US" altLang="zh-CN" sz="20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000" spc="60" dirty="0">
              <a:latin typeface="Helvetica" pitchFamily="2" charset="0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96349-57F2-FD4E-A257-305FD7715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753" y="2307526"/>
            <a:ext cx="4888084" cy="171243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79FFFC0-78A6-3140-9199-993682DBF092}"/>
              </a:ext>
            </a:extLst>
          </p:cNvPr>
          <p:cNvGrpSpPr/>
          <p:nvPr/>
        </p:nvGrpSpPr>
        <p:grpSpPr>
          <a:xfrm>
            <a:off x="6024753" y="4213296"/>
            <a:ext cx="2540517" cy="1736556"/>
            <a:chOff x="2468684" y="3735203"/>
            <a:chExt cx="4013200" cy="2743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577962-C1B9-0246-B9B3-96F21142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8684" y="3735203"/>
              <a:ext cx="4013200" cy="27432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3F0F34-7FC1-1346-8564-A59031BF3D88}"/>
                </a:ext>
              </a:extLst>
            </p:cNvPr>
            <p:cNvSpPr/>
            <p:nvPr/>
          </p:nvSpPr>
          <p:spPr>
            <a:xfrm>
              <a:off x="6164128" y="4318148"/>
              <a:ext cx="256504" cy="9638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F6A47C-0A17-EC4A-B5A7-0CFC91FDC2D3}"/>
              </a:ext>
            </a:extLst>
          </p:cNvPr>
          <p:cNvGrpSpPr/>
          <p:nvPr/>
        </p:nvGrpSpPr>
        <p:grpSpPr>
          <a:xfrm>
            <a:off x="8364118" y="4213296"/>
            <a:ext cx="2763718" cy="1736556"/>
            <a:chOff x="7682864" y="2509236"/>
            <a:chExt cx="4365786" cy="2743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8B10F7-4E09-DE49-AFC2-394FC3A07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05250" y="2509236"/>
              <a:ext cx="4343400" cy="2743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F7373-FB4D-AB48-8855-14FC13E0FF3E}"/>
                </a:ext>
              </a:extLst>
            </p:cNvPr>
            <p:cNvSpPr/>
            <p:nvPr/>
          </p:nvSpPr>
          <p:spPr>
            <a:xfrm>
              <a:off x="7682864" y="4978028"/>
              <a:ext cx="364389" cy="257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51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Experiment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–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Solving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Leaky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DMA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Problem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18</a:t>
            </a:fld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7CC27-83A9-9B46-856D-BC498E878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6" y="2509236"/>
            <a:ext cx="5322224" cy="2727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6D4E4-96BD-F54E-92E6-54FFBFB63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060" y="3148595"/>
            <a:ext cx="3262871" cy="1738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C83B8-93D1-B143-A3C7-F09665A4A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841" y="3156082"/>
            <a:ext cx="3209381" cy="17384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04CBF9-B69A-9A44-B342-56DB009C313B}"/>
              </a:ext>
            </a:extLst>
          </p:cNvPr>
          <p:cNvSpPr txBox="1"/>
          <p:nvPr/>
        </p:nvSpPr>
        <p:spPr>
          <a:xfrm>
            <a:off x="331280" y="1319219"/>
            <a:ext cx="11733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spc="60" dirty="0">
                <a:latin typeface="Helvetica" pitchFamily="2" charset="0"/>
                <a:cs typeface="Calibri Light"/>
              </a:rPr>
              <a:t>We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simply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forward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line-rate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traffic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(varying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packet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size)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across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NICs</a:t>
            </a:r>
            <a:endParaRPr lang="en-US" altLang="zh-CN" sz="20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000" spc="60" dirty="0">
              <a:latin typeface="Helvetica" pitchFamily="2" charset="0"/>
              <a:cs typeface="Calibri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9FFFC0-78A6-3140-9199-993682DBF092}"/>
              </a:ext>
            </a:extLst>
          </p:cNvPr>
          <p:cNvGrpSpPr/>
          <p:nvPr/>
        </p:nvGrpSpPr>
        <p:grpSpPr>
          <a:xfrm>
            <a:off x="6024753" y="4213296"/>
            <a:ext cx="2540517" cy="1736556"/>
            <a:chOff x="2468684" y="3735203"/>
            <a:chExt cx="4013200" cy="2743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577962-C1B9-0246-B9B3-96F21142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8684" y="3735203"/>
              <a:ext cx="4013200" cy="27432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3F0F34-7FC1-1346-8564-A59031BF3D88}"/>
                </a:ext>
              </a:extLst>
            </p:cNvPr>
            <p:cNvSpPr/>
            <p:nvPr/>
          </p:nvSpPr>
          <p:spPr>
            <a:xfrm>
              <a:off x="6164128" y="4318148"/>
              <a:ext cx="256504" cy="9638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F6A47C-0A17-EC4A-B5A7-0CFC91FDC2D3}"/>
              </a:ext>
            </a:extLst>
          </p:cNvPr>
          <p:cNvGrpSpPr/>
          <p:nvPr/>
        </p:nvGrpSpPr>
        <p:grpSpPr>
          <a:xfrm>
            <a:off x="8364118" y="4213296"/>
            <a:ext cx="2763718" cy="1736556"/>
            <a:chOff x="7682864" y="2509236"/>
            <a:chExt cx="4365786" cy="2743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8B10F7-4E09-DE49-AFC2-394FC3A07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5250" y="2509236"/>
              <a:ext cx="4343400" cy="2743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F7373-FB4D-AB48-8855-14FC13E0FF3E}"/>
                </a:ext>
              </a:extLst>
            </p:cNvPr>
            <p:cNvSpPr/>
            <p:nvPr/>
          </p:nvSpPr>
          <p:spPr>
            <a:xfrm>
              <a:off x="7682864" y="4978028"/>
              <a:ext cx="364389" cy="257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E996349-57F2-FD4E-A257-305FD7715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06" y="2108471"/>
            <a:ext cx="10965070" cy="38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3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Experiment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–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Solving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Leaky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DMA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Problem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19</a:t>
            </a:fld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7CC27-83A9-9B46-856D-BC498E878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6" y="2509236"/>
            <a:ext cx="5322224" cy="2727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6D4E4-96BD-F54E-92E6-54FFBFB63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060" y="3148595"/>
            <a:ext cx="3262871" cy="1738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C83B8-93D1-B143-A3C7-F09665A4A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841" y="3156082"/>
            <a:ext cx="3209381" cy="17384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04CBF9-B69A-9A44-B342-56DB009C313B}"/>
              </a:ext>
            </a:extLst>
          </p:cNvPr>
          <p:cNvSpPr txBox="1"/>
          <p:nvPr/>
        </p:nvSpPr>
        <p:spPr>
          <a:xfrm>
            <a:off x="331280" y="1319219"/>
            <a:ext cx="11733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spc="60" dirty="0">
                <a:latin typeface="Helvetica" pitchFamily="2" charset="0"/>
                <a:cs typeface="Calibri Light"/>
              </a:rPr>
              <a:t>We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simply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forward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line-rate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traffic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(varying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packet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size)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across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NICs</a:t>
            </a:r>
            <a:endParaRPr lang="en-US" altLang="zh-CN" sz="20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000" spc="60" dirty="0">
              <a:latin typeface="Helvetica" pitchFamily="2" charset="0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96349-57F2-FD4E-A257-305FD7715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753" y="2307526"/>
            <a:ext cx="4888084" cy="171243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9F6A47C-0A17-EC4A-B5A7-0CFC91FDC2D3}"/>
              </a:ext>
            </a:extLst>
          </p:cNvPr>
          <p:cNvGrpSpPr/>
          <p:nvPr/>
        </p:nvGrpSpPr>
        <p:grpSpPr>
          <a:xfrm>
            <a:off x="8364118" y="4213296"/>
            <a:ext cx="2763718" cy="1736556"/>
            <a:chOff x="7682864" y="2509236"/>
            <a:chExt cx="4365786" cy="2743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8B10F7-4E09-DE49-AFC2-394FC3A07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5250" y="2509236"/>
              <a:ext cx="4343400" cy="2743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F7373-FB4D-AB48-8855-14FC13E0FF3E}"/>
                </a:ext>
              </a:extLst>
            </p:cNvPr>
            <p:cNvSpPr/>
            <p:nvPr/>
          </p:nvSpPr>
          <p:spPr>
            <a:xfrm>
              <a:off x="7682864" y="4978028"/>
              <a:ext cx="364389" cy="257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9FFFC0-78A6-3140-9199-993682DBF092}"/>
              </a:ext>
            </a:extLst>
          </p:cNvPr>
          <p:cNvGrpSpPr/>
          <p:nvPr/>
        </p:nvGrpSpPr>
        <p:grpSpPr>
          <a:xfrm>
            <a:off x="5991235" y="2185639"/>
            <a:ext cx="5527975" cy="3764213"/>
            <a:chOff x="2468684" y="3735203"/>
            <a:chExt cx="4013200" cy="2743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577962-C1B9-0246-B9B3-96F21142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8684" y="3735203"/>
              <a:ext cx="4013200" cy="27432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3F0F34-7FC1-1346-8564-A59031BF3D88}"/>
                </a:ext>
              </a:extLst>
            </p:cNvPr>
            <p:cNvSpPr/>
            <p:nvPr/>
          </p:nvSpPr>
          <p:spPr>
            <a:xfrm>
              <a:off x="6164128" y="4318148"/>
              <a:ext cx="256504" cy="9638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27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Resource-sharing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is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Everywhere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in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Cloud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endParaRPr lang="en-US" sz="28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2426F4-F844-7441-9CDC-2DA09AEB0056}"/>
              </a:ext>
            </a:extLst>
          </p:cNvPr>
          <p:cNvSpPr txBox="1"/>
          <p:nvPr/>
        </p:nvSpPr>
        <p:spPr>
          <a:xfrm>
            <a:off x="479107" y="5752084"/>
            <a:ext cx="11233785" cy="461665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Resource-sharing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offers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higher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utilization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and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efficiency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for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virtualized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cloud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D1696-2D51-5045-919A-D6147999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47" y="2041273"/>
            <a:ext cx="3327400" cy="313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C92916-7353-8246-A65E-52C121C4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747" y="1881395"/>
            <a:ext cx="30607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48D2-CA0B-CE4E-90A8-2FE450AEC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099" y="2879640"/>
            <a:ext cx="2717800" cy="154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F1C5E2-D93B-064E-8B5B-D2683A7F2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747" y="1898389"/>
            <a:ext cx="1266504" cy="107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C89755-7977-A043-B02B-B4AE27CDA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099" y="4262926"/>
            <a:ext cx="1872190" cy="592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FB0F26-AADF-EE4F-BA65-8F26A195B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396" y="1775812"/>
            <a:ext cx="22860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5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Experiment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–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Solving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Leaky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DMA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Problem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20</a:t>
            </a:fld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7CC27-83A9-9B46-856D-BC498E878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6" y="2509236"/>
            <a:ext cx="5322224" cy="2727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6D4E4-96BD-F54E-92E6-54FFBFB63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060" y="3148595"/>
            <a:ext cx="3262871" cy="1738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C83B8-93D1-B143-A3C7-F09665A4A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841" y="3156082"/>
            <a:ext cx="3209381" cy="17384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04CBF9-B69A-9A44-B342-56DB009C313B}"/>
              </a:ext>
            </a:extLst>
          </p:cNvPr>
          <p:cNvSpPr txBox="1"/>
          <p:nvPr/>
        </p:nvSpPr>
        <p:spPr>
          <a:xfrm>
            <a:off x="331280" y="1319219"/>
            <a:ext cx="11733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spc="60" dirty="0">
                <a:latin typeface="Helvetica" pitchFamily="2" charset="0"/>
                <a:cs typeface="Calibri Light"/>
              </a:rPr>
              <a:t>We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simply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forward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line-rate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traffic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(varying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packet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size)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across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NICs</a:t>
            </a:r>
            <a:endParaRPr lang="en-US" altLang="zh-CN" sz="20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000" spc="60" dirty="0">
              <a:latin typeface="Helvetica" pitchFamily="2" charset="0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96349-57F2-FD4E-A257-305FD7715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753" y="2307526"/>
            <a:ext cx="4888084" cy="171243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79FFFC0-78A6-3140-9199-993682DBF092}"/>
              </a:ext>
            </a:extLst>
          </p:cNvPr>
          <p:cNvGrpSpPr/>
          <p:nvPr/>
        </p:nvGrpSpPr>
        <p:grpSpPr>
          <a:xfrm>
            <a:off x="6024753" y="4213296"/>
            <a:ext cx="2540517" cy="1736556"/>
            <a:chOff x="2468684" y="3735203"/>
            <a:chExt cx="4013200" cy="2743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577962-C1B9-0246-B9B3-96F21142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8684" y="3735203"/>
              <a:ext cx="4013200" cy="27432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3F0F34-7FC1-1346-8564-A59031BF3D88}"/>
                </a:ext>
              </a:extLst>
            </p:cNvPr>
            <p:cNvSpPr/>
            <p:nvPr/>
          </p:nvSpPr>
          <p:spPr>
            <a:xfrm>
              <a:off x="6164128" y="4318148"/>
              <a:ext cx="256504" cy="9638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F6A47C-0A17-EC4A-B5A7-0CFC91FDC2D3}"/>
              </a:ext>
            </a:extLst>
          </p:cNvPr>
          <p:cNvGrpSpPr/>
          <p:nvPr/>
        </p:nvGrpSpPr>
        <p:grpSpPr>
          <a:xfrm>
            <a:off x="5777143" y="2307526"/>
            <a:ext cx="5796739" cy="3642326"/>
            <a:chOff x="7682864" y="2509236"/>
            <a:chExt cx="4365786" cy="2743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8B10F7-4E09-DE49-AFC2-394FC3A07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05250" y="2509236"/>
              <a:ext cx="4343400" cy="2743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F7373-FB4D-AB48-8855-14FC13E0FF3E}"/>
                </a:ext>
              </a:extLst>
            </p:cNvPr>
            <p:cNvSpPr/>
            <p:nvPr/>
          </p:nvSpPr>
          <p:spPr>
            <a:xfrm>
              <a:off x="7682864" y="4978028"/>
              <a:ext cx="364389" cy="257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465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Experiment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–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Solving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Leaky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DMA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Problem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21</a:t>
            </a:fld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7CC27-83A9-9B46-856D-BC498E878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6" y="2509236"/>
            <a:ext cx="5322224" cy="2727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6D4E4-96BD-F54E-92E6-54FFBFB63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060" y="3148595"/>
            <a:ext cx="3262871" cy="1738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C83B8-93D1-B143-A3C7-F09665A4A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841" y="3156082"/>
            <a:ext cx="3209381" cy="17384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04CBF9-B69A-9A44-B342-56DB009C313B}"/>
              </a:ext>
            </a:extLst>
          </p:cNvPr>
          <p:cNvSpPr txBox="1"/>
          <p:nvPr/>
        </p:nvSpPr>
        <p:spPr>
          <a:xfrm>
            <a:off x="331280" y="1319219"/>
            <a:ext cx="11733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spc="60" dirty="0">
                <a:latin typeface="Helvetica" pitchFamily="2" charset="0"/>
                <a:cs typeface="Calibri Light"/>
              </a:rPr>
              <a:t>We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simply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forward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line-rate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traffic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(varying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packet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size)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across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NICs</a:t>
            </a:r>
            <a:endParaRPr lang="en-US" altLang="zh-CN" sz="20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000" spc="60" dirty="0">
              <a:latin typeface="Helvetica" pitchFamily="2" charset="0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96349-57F2-FD4E-A257-305FD7715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753" y="2307526"/>
            <a:ext cx="4888084" cy="171243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79FFFC0-78A6-3140-9199-993682DBF092}"/>
              </a:ext>
            </a:extLst>
          </p:cNvPr>
          <p:cNvGrpSpPr/>
          <p:nvPr/>
        </p:nvGrpSpPr>
        <p:grpSpPr>
          <a:xfrm>
            <a:off x="6024753" y="4213296"/>
            <a:ext cx="2540517" cy="1736556"/>
            <a:chOff x="2468684" y="3735203"/>
            <a:chExt cx="4013200" cy="2743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577962-C1B9-0246-B9B3-96F21142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8684" y="3735203"/>
              <a:ext cx="4013200" cy="27432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3F0F34-7FC1-1346-8564-A59031BF3D88}"/>
                </a:ext>
              </a:extLst>
            </p:cNvPr>
            <p:cNvSpPr/>
            <p:nvPr/>
          </p:nvSpPr>
          <p:spPr>
            <a:xfrm>
              <a:off x="6164128" y="4318148"/>
              <a:ext cx="256504" cy="9638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F6A47C-0A17-EC4A-B5A7-0CFC91FDC2D3}"/>
              </a:ext>
            </a:extLst>
          </p:cNvPr>
          <p:cNvGrpSpPr/>
          <p:nvPr/>
        </p:nvGrpSpPr>
        <p:grpSpPr>
          <a:xfrm>
            <a:off x="8364118" y="4213296"/>
            <a:ext cx="2763718" cy="1736556"/>
            <a:chOff x="7682864" y="2509236"/>
            <a:chExt cx="4365786" cy="2743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8B10F7-4E09-DE49-AFC2-394FC3A07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05250" y="2509236"/>
              <a:ext cx="4343400" cy="2743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F7373-FB4D-AB48-8855-14FC13E0FF3E}"/>
                </a:ext>
              </a:extLst>
            </p:cNvPr>
            <p:cNvSpPr/>
            <p:nvPr/>
          </p:nvSpPr>
          <p:spPr>
            <a:xfrm>
              <a:off x="7682864" y="4978028"/>
              <a:ext cx="364389" cy="257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7019AC8-437B-BF4F-B796-FD29EA34E6BB}"/>
              </a:ext>
            </a:extLst>
          </p:cNvPr>
          <p:cNvSpPr txBox="1"/>
          <p:nvPr/>
        </p:nvSpPr>
        <p:spPr>
          <a:xfrm>
            <a:off x="479106" y="6001392"/>
            <a:ext cx="11233785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Helvetica" pitchFamily="2" charset="0"/>
              </a:rPr>
              <a:t>IAT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+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medium-size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buffer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will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provide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even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</a:rPr>
              <a:t>better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performance</a:t>
            </a:r>
            <a:endParaRPr lang="en-US" sz="2800" dirty="0">
              <a:solidFill>
                <a:schemeClr val="accent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842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107308" y="448169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Experiment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–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Solving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Latent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Contender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Problem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22</a:t>
            </a:fld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0595A-E418-464C-99BA-CAEAAA27E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36" y="2855283"/>
            <a:ext cx="7193184" cy="2924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9EA3DE-9CA0-C941-8574-11020C0AA7E6}"/>
              </a:ext>
            </a:extLst>
          </p:cNvPr>
          <p:cNvSpPr txBox="1"/>
          <p:nvPr/>
        </p:nvSpPr>
        <p:spPr>
          <a:xfrm>
            <a:off x="331280" y="1319219"/>
            <a:ext cx="117337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spc="60" dirty="0">
                <a:latin typeface="Helvetica" pitchFamily="2" charset="0"/>
                <a:cs typeface="Calibri Light"/>
              </a:rPr>
              <a:t>We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deliberately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change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X-Mem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working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set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size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(at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5s)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and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DDIO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ways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(at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15s)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to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create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the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problem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during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runtime</a:t>
            </a:r>
            <a:endParaRPr lang="en-US" altLang="zh-CN" sz="20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000" spc="60" dirty="0">
              <a:latin typeface="Helvetica" pitchFamily="2" charset="0"/>
              <a:cs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17A2D-3670-274E-99CA-D3679A21B484}"/>
              </a:ext>
            </a:extLst>
          </p:cNvPr>
          <p:cNvSpPr txBox="1"/>
          <p:nvPr/>
        </p:nvSpPr>
        <p:spPr>
          <a:xfrm>
            <a:off x="371791" y="5768715"/>
            <a:ext cx="11233785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Helvetica" pitchFamily="2" charset="0"/>
              </a:rPr>
              <a:t>Compared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to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I/O-unaware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LLC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allocation,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IAT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achieves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~40%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</a:rPr>
              <a:t>lower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latency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and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~50%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</a:rPr>
              <a:t>higher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throughput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for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PC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tenant</a:t>
            </a:r>
            <a:endParaRPr lang="en-US" sz="2800" dirty="0">
              <a:solidFill>
                <a:schemeClr val="accent1"/>
              </a:solidFill>
              <a:latin typeface="Helvetica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9B50F2-132A-A343-82E5-4B49560EDDF8}"/>
              </a:ext>
            </a:extLst>
          </p:cNvPr>
          <p:cNvGrpSpPr/>
          <p:nvPr/>
        </p:nvGrpSpPr>
        <p:grpSpPr>
          <a:xfrm>
            <a:off x="8501133" y="2855283"/>
            <a:ext cx="3185345" cy="2391366"/>
            <a:chOff x="8501133" y="2855283"/>
            <a:chExt cx="3185345" cy="23913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B030EF-4D95-DA4C-85E8-9E30D349B09E}"/>
                </a:ext>
              </a:extLst>
            </p:cNvPr>
            <p:cNvSpPr/>
            <p:nvPr/>
          </p:nvSpPr>
          <p:spPr>
            <a:xfrm>
              <a:off x="9406054" y="2855283"/>
              <a:ext cx="2280424" cy="2391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DC5200-24B4-2745-9C6D-4BB305C666B5}"/>
                </a:ext>
              </a:extLst>
            </p:cNvPr>
            <p:cNvSpPr/>
            <p:nvPr/>
          </p:nvSpPr>
          <p:spPr>
            <a:xfrm>
              <a:off x="8501133" y="4317728"/>
              <a:ext cx="1033160" cy="752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5CFBB4C-C8F8-124C-A3DD-83FFCEF21F2B}"/>
              </a:ext>
            </a:extLst>
          </p:cNvPr>
          <p:cNvGrpSpPr/>
          <p:nvPr/>
        </p:nvGrpSpPr>
        <p:grpSpPr>
          <a:xfrm>
            <a:off x="6158440" y="2846305"/>
            <a:ext cx="5529888" cy="2391366"/>
            <a:chOff x="6156590" y="2855283"/>
            <a:chExt cx="5529888" cy="23913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DD04E41-0258-4C49-A12E-2B108479CA70}"/>
                </a:ext>
              </a:extLst>
            </p:cNvPr>
            <p:cNvSpPr/>
            <p:nvPr/>
          </p:nvSpPr>
          <p:spPr>
            <a:xfrm>
              <a:off x="7189750" y="2855283"/>
              <a:ext cx="4496728" cy="2391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770C7-456E-B349-AB70-5F3FCE68A52F}"/>
                </a:ext>
              </a:extLst>
            </p:cNvPr>
            <p:cNvSpPr/>
            <p:nvPr/>
          </p:nvSpPr>
          <p:spPr>
            <a:xfrm>
              <a:off x="6156590" y="4317728"/>
              <a:ext cx="1033160" cy="752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C365EDF-0996-FE4C-A71E-DFDA80F48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40" y="3335553"/>
            <a:ext cx="3928949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Experiment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–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IAT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Overhead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23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10277-57B8-D246-A351-30E62C45A4AF}"/>
              </a:ext>
            </a:extLst>
          </p:cNvPr>
          <p:cNvSpPr txBox="1"/>
          <p:nvPr/>
        </p:nvSpPr>
        <p:spPr>
          <a:xfrm>
            <a:off x="529611" y="1324477"/>
            <a:ext cx="10494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We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measure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IAT’s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execution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time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when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monitoring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different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numbers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of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tenants</a:t>
            </a:r>
            <a:endParaRPr lang="en-US" altLang="zh-CN" sz="2400" spc="60" dirty="0">
              <a:latin typeface="Helvetica" pitchFamily="2" charset="0"/>
              <a:cs typeface="Calibri Ligh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400" spc="60" dirty="0">
                <a:latin typeface="Helvetica" pitchFamily="2" charset="0"/>
                <a:cs typeface="Calibri Light"/>
              </a:rPr>
              <a:t>One/two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cores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per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tenant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400" spc="60" dirty="0">
                <a:latin typeface="Helvetica" pitchFamily="2" charset="0"/>
                <a:cs typeface="Calibri Light"/>
              </a:rPr>
              <a:t>Stable: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no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need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to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re-allocate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LLC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400" spc="60" dirty="0">
                <a:latin typeface="Helvetica" pitchFamily="2" charset="0"/>
                <a:cs typeface="Calibri Light"/>
              </a:rPr>
              <a:t>Unstable: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need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to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take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490C4-49E4-694A-8A33-48FFA91B1F3D}"/>
              </a:ext>
            </a:extLst>
          </p:cNvPr>
          <p:cNvSpPr txBox="1"/>
          <p:nvPr/>
        </p:nvSpPr>
        <p:spPr>
          <a:xfrm>
            <a:off x="479106" y="6001392"/>
            <a:ext cx="11233785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Helvetica" pitchFamily="2" charset="0"/>
              </a:rPr>
              <a:t>IAT’s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overhead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</a:rPr>
              <a:t>negligible</a:t>
            </a:r>
            <a:endParaRPr lang="en-US" sz="2800" dirty="0">
              <a:solidFill>
                <a:schemeClr val="accent1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8DCD2-5946-724B-BC8E-2408F1925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01" y="3259547"/>
            <a:ext cx="5921598" cy="25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8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7">
            <a:extLst>
              <a:ext uri="{FF2B5EF4-FFF2-40B4-BE49-F238E27FC236}">
                <a16:creationId xmlns:a16="http://schemas.microsoft.com/office/drawing/2014/main" id="{EB4F3986-DC29-B24C-AB27-1B4D3BC0AC2C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C83FDFAA-408F-CB4A-A44B-FFD57EAF4312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B77492C-9467-0242-BBF7-466E89B0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24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149826A4-09F2-2445-B324-6F7ECC2D5393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Conclusion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7B50-77ED-D14F-8BF1-5737FF80A7E0}"/>
              </a:ext>
            </a:extLst>
          </p:cNvPr>
          <p:cNvSpPr txBox="1"/>
          <p:nvPr/>
        </p:nvSpPr>
        <p:spPr>
          <a:xfrm>
            <a:off x="529611" y="1324477"/>
            <a:ext cx="104947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DDIO introduces new challenges to LLC management, and its default configuration may not be optimal all the time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Tackling the leaky DMA problem and the latent contender problem, we propose IAT, the first I/O-aware LLC management mechanism 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Evaluation with microbenchmarks and real applications shows IAT can effectively mitigate the performance interference caused by DDIO, with low runtime overhead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Open-source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library: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  <a:hlinkClick r:id="rId3"/>
              </a:rPr>
              <a:t>https://github.com</a:t>
            </a:r>
            <a:r>
              <a:rPr lang="en-US" altLang="zh-CN" sz="2800" spc="60">
                <a:latin typeface="Helvetica" pitchFamily="2" charset="0"/>
                <a:cs typeface="Calibri Light"/>
                <a:hlinkClick r:id="rId3"/>
              </a:rPr>
              <a:t>/FAST-UIUC/</a:t>
            </a:r>
            <a:r>
              <a:rPr lang="en-US" altLang="zh-CN" sz="2800" spc="60" dirty="0">
                <a:latin typeface="Helvetica" pitchFamily="2" charset="0"/>
                <a:cs typeface="Calibri Light"/>
                <a:hlinkClick r:id="rId3"/>
              </a:rPr>
              <a:t>iat-pqos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endParaRPr lang="en-US" altLang="zh-CN" sz="24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400" spc="60" dirty="0">
              <a:latin typeface="Helvetica" pitchFamily="2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303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https://lh3.googleusercontent.com/-j-BWbKi0fKw/Uz7sVwVt6aI/AAAAAAAAAIQ/W4hqBUM-1lA/w474-h476/2013_12_24_3%2BThankYou-Multilingual%2B-%2BCopy.gif">
            <a:extLst>
              <a:ext uri="{FF2B5EF4-FFF2-40B4-BE49-F238E27FC236}">
                <a16:creationId xmlns:a16="http://schemas.microsoft.com/office/drawing/2014/main" id="{61DABE48-B2FA-6641-8CCF-3022F8BB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05" y="257389"/>
            <a:ext cx="4513390" cy="4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0F9CA1-DDE2-6244-84DF-6014A827A5D7}"/>
              </a:ext>
            </a:extLst>
          </p:cNvPr>
          <p:cNvSpPr txBox="1"/>
          <p:nvPr/>
        </p:nvSpPr>
        <p:spPr>
          <a:xfrm>
            <a:off x="917146" y="4897815"/>
            <a:ext cx="1035770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Contact the author: </a:t>
            </a:r>
            <a:r>
              <a:rPr lang="en-US" sz="2800" dirty="0">
                <a:hlinkClick r:id="rId4"/>
              </a:rPr>
              <a:t>yifany3@Illinois.edu</a:t>
            </a:r>
            <a:r>
              <a:rPr lang="en-US" sz="2800" dirty="0"/>
              <a:t>, </a:t>
            </a:r>
            <a:r>
              <a:rPr lang="en-US" sz="2800" dirty="0">
                <a:hlinkClick r:id="rId5"/>
              </a:rPr>
              <a:t>https://yifanyuan3.github.io</a:t>
            </a:r>
            <a:endParaRPr lang="en-US" sz="28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88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7">
            <a:extLst>
              <a:ext uri="{FF2B5EF4-FFF2-40B4-BE49-F238E27FC236}">
                <a16:creationId xmlns:a16="http://schemas.microsoft.com/office/drawing/2014/main" id="{EB4F3986-DC29-B24C-AB27-1B4D3BC0AC2C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C83FDFAA-408F-CB4A-A44B-FFD57EAF4312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B77492C-9467-0242-BBF7-466E89B0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26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149826A4-09F2-2445-B324-6F7ECC2D5393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Future DDIO Consideration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7B50-77ED-D14F-8BF1-5737FF80A7E0}"/>
              </a:ext>
            </a:extLst>
          </p:cNvPr>
          <p:cNvSpPr txBox="1"/>
          <p:nvPr/>
        </p:nvSpPr>
        <p:spPr>
          <a:xfrm>
            <a:off x="529611" y="1324477"/>
            <a:ext cx="104947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Remote DDIO: support cross-socket traffic 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Fine-grained DDIO in hardware: steer every single PCIe packet to LLC or memory 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Device-aware DDIO: distinguish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between different I/O devices; allocate LLC ways for them separately</a:t>
            </a:r>
            <a:endParaRPr lang="en-US" altLang="zh-CN" sz="24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400" spc="60" dirty="0">
              <a:latin typeface="Helvetica" pitchFamily="2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02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3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Resource-sharing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Leads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to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Interference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 </a:t>
            </a:r>
            <a:endParaRPr lang="en-US" sz="28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433F5-9545-8C47-958E-83F09545B508}"/>
              </a:ext>
            </a:extLst>
          </p:cNvPr>
          <p:cNvSpPr txBox="1"/>
          <p:nvPr/>
        </p:nvSpPr>
        <p:spPr>
          <a:xfrm>
            <a:off x="479105" y="5706455"/>
            <a:ext cx="11233785" cy="830997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We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need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to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carefully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allocate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and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isolate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hardware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resources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across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tenants</a:t>
            </a:r>
          </a:p>
          <a:p>
            <a:r>
              <a:rPr lang="en-US" altLang="zh-CN" sz="2400" dirty="0">
                <a:latin typeface="Helvetica" pitchFamily="2" charset="0"/>
              </a:rPr>
              <a:t>In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this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work,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focus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last-level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cache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(LLC)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F2C829-4E9E-1742-BA6C-E55932166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211" y="1368300"/>
            <a:ext cx="6043352" cy="2212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543F2E-34D9-124C-9851-DF4D8A9F3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530" y="3580494"/>
            <a:ext cx="5494713" cy="1990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D5765-16F4-384E-8019-1F47A0A6AD96}"/>
              </a:ext>
            </a:extLst>
          </p:cNvPr>
          <p:cNvSpPr txBox="1"/>
          <p:nvPr/>
        </p:nvSpPr>
        <p:spPr>
          <a:xfrm>
            <a:off x="396812" y="6581001"/>
            <a:ext cx="865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Cartoon</a:t>
            </a:r>
            <a:r>
              <a:rPr lang="zh-CN" altLang="en-US" sz="1200" dirty="0"/>
              <a:t> </a:t>
            </a:r>
            <a:r>
              <a:rPr lang="en-US" altLang="zh-CN" sz="1200" dirty="0"/>
              <a:t>credit:</a:t>
            </a:r>
            <a:r>
              <a:rPr lang="zh-CN" altLang="en-US" sz="1200" dirty="0"/>
              <a:t> </a:t>
            </a:r>
            <a:r>
              <a:rPr lang="en-US" sz="1200" dirty="0"/>
              <a:t>DC-Store: Eliminating Noisy Neighbor Containers using Deterministic I/O Performance and Resource Isolation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FAST’20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294FE1-D0DC-6E4E-8333-E09006663CC9}"/>
              </a:ext>
            </a:extLst>
          </p:cNvPr>
          <p:cNvSpPr/>
          <p:nvPr/>
        </p:nvSpPr>
        <p:spPr>
          <a:xfrm>
            <a:off x="4491486" y="3893390"/>
            <a:ext cx="1604513" cy="126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E0609-0E59-3B41-8335-DEC2FF066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190" y="4119588"/>
            <a:ext cx="1887104" cy="91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4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LLC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Management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on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Modern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Server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CPU</a:t>
            </a:r>
            <a:endParaRPr lang="en-US" sz="28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6376A-FFF3-6448-A1CE-8CDCEA7DF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47" y="2387138"/>
            <a:ext cx="2755900" cy="396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938F8-8554-3E42-8703-749E63E36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853" y="2387138"/>
            <a:ext cx="2755900" cy="396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D6CFFC-55AB-F34C-9581-CE9BA39ABB36}"/>
              </a:ext>
            </a:extLst>
          </p:cNvPr>
          <p:cNvSpPr/>
          <p:nvPr/>
        </p:nvSpPr>
        <p:spPr>
          <a:xfrm>
            <a:off x="2263204" y="3105041"/>
            <a:ext cx="7665592" cy="2628335"/>
          </a:xfrm>
          <a:prstGeom prst="rect">
            <a:avLst/>
          </a:prstGeom>
          <a:solidFill>
            <a:srgbClr val="C0504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r>
              <a:rPr kumimoji="0" lang="en-US" sz="4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We have mechanisms</a:t>
            </a:r>
            <a:r>
              <a:rPr kumimoji="0" lang="en-US" sz="40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 </a:t>
            </a:r>
            <a:r>
              <a:rPr lang="en-US" altLang="zh-CN" sz="4000" kern="0" noProof="0" dirty="0">
                <a:solidFill>
                  <a:prstClr val="white"/>
                </a:solidFill>
                <a:latin typeface="Helvetica" pitchFamily="2" charset="0"/>
              </a:rPr>
              <a:t>from</a:t>
            </a:r>
            <a:r>
              <a:rPr lang="zh-CN" altLang="en-US" sz="4000" kern="0" noProof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 dirty="0">
                <a:solidFill>
                  <a:prstClr val="white"/>
                </a:solidFill>
                <a:latin typeface="Helvetica" pitchFamily="2" charset="0"/>
              </a:rPr>
              <a:t>the</a:t>
            </a:r>
            <a:r>
              <a:rPr lang="zh-CN" altLang="en-US" sz="4000" kern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 dirty="0">
                <a:solidFill>
                  <a:prstClr val="white"/>
                </a:solidFill>
                <a:latin typeface="Helvetica" pitchFamily="2" charset="0"/>
              </a:rPr>
              <a:t>core</a:t>
            </a:r>
            <a:r>
              <a:rPr lang="zh-CN" altLang="en-US" sz="4000" kern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 dirty="0">
                <a:solidFill>
                  <a:prstClr val="white"/>
                </a:solidFill>
                <a:latin typeface="Helvetica" pitchFamily="2" charset="0"/>
              </a:rPr>
              <a:t>point</a:t>
            </a:r>
            <a:r>
              <a:rPr lang="zh-CN" altLang="en-US" sz="4000" kern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 dirty="0">
                <a:solidFill>
                  <a:prstClr val="white"/>
                </a:solidFill>
                <a:latin typeface="Helvetica" pitchFamily="2" charset="0"/>
              </a:rPr>
              <a:t>of</a:t>
            </a:r>
            <a:r>
              <a:rPr lang="zh-CN" altLang="en-US" sz="4000" kern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 dirty="0">
                <a:solidFill>
                  <a:prstClr val="white"/>
                </a:solidFill>
                <a:latin typeface="Helvetica" pitchFamily="2" charset="0"/>
              </a:rPr>
              <a:t>view</a:t>
            </a:r>
            <a:r>
              <a:rPr kumimoji="0" lang="en-US" sz="400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.</a:t>
            </a:r>
            <a:endParaRPr kumimoji="0" lang="en-US" sz="4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</a:endParaRPr>
          </a:p>
          <a:p>
            <a:pPr algn="ctr" defTabSz="457200"/>
            <a:endParaRPr kumimoji="0" lang="en-US" sz="4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</a:endParaRPr>
          </a:p>
          <a:p>
            <a:pPr algn="ctr" defTabSz="457200"/>
            <a:r>
              <a:rPr lang="en-US" altLang="zh-CN" sz="4000" kern="0" dirty="0">
                <a:solidFill>
                  <a:prstClr val="white"/>
                </a:solidFill>
                <a:latin typeface="Helvetica" pitchFamily="2" charset="0"/>
              </a:rPr>
              <a:t>But</a:t>
            </a:r>
            <a:r>
              <a:rPr lang="zh-CN" altLang="en-US" sz="4000" kern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 dirty="0">
                <a:solidFill>
                  <a:prstClr val="white"/>
                </a:solidFill>
                <a:latin typeface="Helvetica" pitchFamily="2" charset="0"/>
              </a:rPr>
              <a:t>how</a:t>
            </a:r>
            <a:r>
              <a:rPr lang="en-US" sz="4000" kern="0" dirty="0">
                <a:solidFill>
                  <a:prstClr val="white"/>
                </a:solidFill>
                <a:latin typeface="Helvetica" pitchFamily="2" charset="0"/>
              </a:rPr>
              <a:t> about I</a:t>
            </a:r>
            <a:r>
              <a:rPr lang="en-US" altLang="zh-CN" sz="4000" kern="0" dirty="0">
                <a:solidFill>
                  <a:prstClr val="white"/>
                </a:solidFill>
                <a:latin typeface="Helvetica" pitchFamily="2" charset="0"/>
              </a:rPr>
              <a:t>/</a:t>
            </a:r>
            <a:r>
              <a:rPr lang="en-US" sz="4000" kern="0" dirty="0">
                <a:solidFill>
                  <a:prstClr val="white"/>
                </a:solidFill>
                <a:latin typeface="Helvetica" pitchFamily="2" charset="0"/>
              </a:rPr>
              <a:t>O?</a:t>
            </a:r>
            <a:endParaRPr kumimoji="0" lang="en-US" sz="4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0B5BD0-9674-1B4C-8633-721D44F6821D}"/>
              </a:ext>
            </a:extLst>
          </p:cNvPr>
          <p:cNvSpPr txBox="1"/>
          <p:nvPr/>
        </p:nvSpPr>
        <p:spPr>
          <a:xfrm>
            <a:off x="227424" y="1396616"/>
            <a:ext cx="11104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800" dirty="0">
                <a:latin typeface="Helvetica" pitchFamily="2" charset="0"/>
              </a:rPr>
              <a:t>Intel resource director technology (RDT) enables LLC management on commodity CPU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zh-CN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3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E61867-096D-8247-B022-54F967E4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89" y="2044881"/>
            <a:ext cx="5943600" cy="309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2AD6E-F1E2-B144-A78C-502CAC742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26" y="2044880"/>
            <a:ext cx="5943600" cy="3098800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Why I/O Matters? 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5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7B612-FED3-0545-82AE-2285F4FDF6A5}"/>
              </a:ext>
            </a:extLst>
          </p:cNvPr>
          <p:cNvSpPr txBox="1"/>
          <p:nvPr/>
        </p:nvSpPr>
        <p:spPr>
          <a:xfrm>
            <a:off x="479107" y="5752084"/>
            <a:ext cx="11233785" cy="954107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Intel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data-direct I/O (DDIO)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enables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LLC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directly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to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communicate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with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I/O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devices, introducing </a:t>
            </a:r>
            <a:r>
              <a:rPr lang="en-US" altLang="zh-CN" sz="2800" dirty="0">
                <a:solidFill>
                  <a:srgbClr val="FF0000"/>
                </a:solidFill>
                <a:latin typeface="Helvetica" pitchFamily="2" charset="0"/>
              </a:rPr>
              <a:t>new challenges</a:t>
            </a:r>
            <a:endParaRPr lang="en-US" sz="2800" dirty="0"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7775F-017B-6544-B119-DE86F4B6C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044" y="2179019"/>
            <a:ext cx="2316018" cy="17787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D7A723-4AB8-F640-AD18-401CB37D6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397" y="3078479"/>
            <a:ext cx="1320800" cy="153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9219A-0877-2045-B169-79636D53E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672" y="3906668"/>
            <a:ext cx="33147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738A7-1916-584F-A18D-061E1F6E3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303" y="3745699"/>
            <a:ext cx="1974734" cy="1481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6B3F9F-C8F8-514C-A7B7-12C1BDFD4CB9}"/>
              </a:ext>
            </a:extLst>
          </p:cNvPr>
          <p:cNvSpPr txBox="1"/>
          <p:nvPr/>
        </p:nvSpPr>
        <p:spPr>
          <a:xfrm>
            <a:off x="10031841" y="2911997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100Gb</a:t>
            </a:r>
            <a:r>
              <a:rPr lang="zh-CN" altLang="en-US" dirty="0"/>
              <a:t> </a:t>
            </a:r>
            <a:r>
              <a:rPr lang="en-US" altLang="zh-CN" dirty="0"/>
              <a:t>NIC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16E02-2F8C-FF4A-8D6B-CAB8279E5C3C}"/>
              </a:ext>
            </a:extLst>
          </p:cNvPr>
          <p:cNvSpPr txBox="1"/>
          <p:nvPr/>
        </p:nvSpPr>
        <p:spPr>
          <a:xfrm>
            <a:off x="9903037" y="4285276"/>
            <a:ext cx="12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Optane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5802ED-5972-1A43-A796-E8939B588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5067" y="2647509"/>
            <a:ext cx="484479" cy="59916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08E53E-A576-CD45-A5F0-9E39C61DBAD0}"/>
              </a:ext>
            </a:extLst>
          </p:cNvPr>
          <p:cNvCxnSpPr/>
          <p:nvPr/>
        </p:nvCxnSpPr>
        <p:spPr>
          <a:xfrm flipV="1">
            <a:off x="6937818" y="3729518"/>
            <a:ext cx="874144" cy="7016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8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Leaky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DMA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Problem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6</a:t>
            </a:fld>
            <a:endParaRPr lang="en-US" dirty="0"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17829-5E3C-834B-A5F7-65B2A77D5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85780" y="3782538"/>
            <a:ext cx="1851860" cy="1851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5FB73-61D1-3F4A-8468-FA7B8DC0F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327" y="5246423"/>
            <a:ext cx="2349166" cy="1769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32E686-47B6-9B43-8FDD-CDDE6CA83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877" y="4193001"/>
            <a:ext cx="2718247" cy="94855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24E311-5D19-204F-8225-272EACAE1BBE}"/>
              </a:ext>
            </a:extLst>
          </p:cNvPr>
          <p:cNvCxnSpPr>
            <a:cxnSpLocks/>
          </p:cNvCxnSpPr>
          <p:nvPr/>
        </p:nvCxnSpPr>
        <p:spPr>
          <a:xfrm flipV="1">
            <a:off x="6672452" y="5059885"/>
            <a:ext cx="268937" cy="875144"/>
          </a:xfrm>
          <a:prstGeom prst="straightConnector1">
            <a:avLst/>
          </a:prstGeom>
          <a:ln w="107950">
            <a:solidFill>
              <a:srgbClr val="82B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CFDA50-C014-C542-BC61-FBB88DD29AA7}"/>
              </a:ext>
            </a:extLst>
          </p:cNvPr>
          <p:cNvCxnSpPr>
            <a:cxnSpLocks/>
          </p:cNvCxnSpPr>
          <p:nvPr/>
        </p:nvCxnSpPr>
        <p:spPr>
          <a:xfrm flipH="1" flipV="1">
            <a:off x="6093463" y="3528702"/>
            <a:ext cx="491367" cy="7377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B28C47-286D-DF4B-9AE8-A40EF8878C7E}"/>
              </a:ext>
            </a:extLst>
          </p:cNvPr>
          <p:cNvCxnSpPr>
            <a:cxnSpLocks/>
          </p:cNvCxnSpPr>
          <p:nvPr/>
        </p:nvCxnSpPr>
        <p:spPr>
          <a:xfrm flipH="1" flipV="1">
            <a:off x="6806921" y="3127936"/>
            <a:ext cx="515559" cy="113847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D5DA87C-AD42-564E-ADE1-714CC30F5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04643" y="4410031"/>
            <a:ext cx="1366479" cy="6695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3FF6D4-A192-FD40-8C78-B61D12043A13}"/>
              </a:ext>
            </a:extLst>
          </p:cNvPr>
          <p:cNvSpPr txBox="1"/>
          <p:nvPr/>
        </p:nvSpPr>
        <p:spPr>
          <a:xfrm>
            <a:off x="227424" y="1396616"/>
            <a:ext cx="1073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800" dirty="0">
                <a:latin typeface="Helvetica" pitchFamily="2" charset="0"/>
              </a:rPr>
              <a:t>Identified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by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 err="1">
                <a:latin typeface="Helvetica" pitchFamily="2" charset="0"/>
              </a:rPr>
              <a:t>ResQ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(NSDI’18),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 err="1">
                <a:latin typeface="Helvetica" pitchFamily="2" charset="0"/>
              </a:rPr>
              <a:t>Shenango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(NSDI’19)</a:t>
            </a:r>
            <a:endParaRPr lang="en-US" altLang="zh-CN" sz="1600" dirty="0">
              <a:latin typeface="Helvetica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4B9116-AAC8-AE4A-ABB3-F181B7890552}"/>
              </a:ext>
            </a:extLst>
          </p:cNvPr>
          <p:cNvSpPr/>
          <p:nvPr/>
        </p:nvSpPr>
        <p:spPr>
          <a:xfrm>
            <a:off x="3746300" y="2201262"/>
            <a:ext cx="156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Rx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ring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buffer</a:t>
            </a:r>
          </a:p>
          <a:p>
            <a:r>
              <a:rPr lang="en-US" dirty="0">
                <a:latin typeface="Helvetica" pitchFamily="2" charset="0"/>
              </a:rPr>
              <a:t>in software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E30D6-D126-2E4D-B530-BBBFA4809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733" y="1681617"/>
            <a:ext cx="1942470" cy="1994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478EB1-95F1-F24B-94F6-BCD225AC2B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9733" y="1681617"/>
            <a:ext cx="1942469" cy="1994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B9160-FC58-4A4D-96DA-13D314F248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251" y="1679548"/>
            <a:ext cx="1942469" cy="199496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EE5257-F34C-5345-A381-426CDCD8B54A}"/>
              </a:ext>
            </a:extLst>
          </p:cNvPr>
          <p:cNvCxnSpPr/>
          <p:nvPr/>
        </p:nvCxnSpPr>
        <p:spPr>
          <a:xfrm>
            <a:off x="6917480" y="3034577"/>
            <a:ext cx="860874" cy="990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88CACC35-B1C6-7240-B46E-09ED8AEC4E1D}"/>
              </a:ext>
            </a:extLst>
          </p:cNvPr>
          <p:cNvSpPr/>
          <p:nvPr/>
        </p:nvSpPr>
        <p:spPr>
          <a:xfrm>
            <a:off x="7167604" y="1947564"/>
            <a:ext cx="4791895" cy="1337188"/>
          </a:xfrm>
          <a:prstGeom prst="wedgeRoundRectCallout">
            <a:avLst>
              <a:gd name="adj1" fmla="val -52210"/>
              <a:gd name="adj2" fmla="val 7337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3200" dirty="0">
                <a:solidFill>
                  <a:srgbClr val="FF0000"/>
                </a:solidFill>
                <a:latin typeface="Helvetica" pitchFamily="2" charset="0"/>
                <a:ea typeface="Gadugi" panose="020B0502040204020203" pitchFamily="34" charset="0"/>
              </a:rPr>
              <a:t>Large</a:t>
            </a:r>
            <a:r>
              <a:rPr lang="zh-CN" altLang="en-US" sz="32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buffer</a:t>
            </a:r>
            <a:r>
              <a:rPr lang="zh-CN" altLang="en-US" sz="32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(packet</a:t>
            </a:r>
            <a:r>
              <a:rPr lang="zh-CN" altLang="en-US" sz="32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size),</a:t>
            </a:r>
            <a:r>
              <a:rPr lang="zh-CN" altLang="en-US" sz="32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Helvetica" pitchFamily="2" charset="0"/>
                <a:ea typeface="Gadugi" panose="020B0502040204020203" pitchFamily="34" charset="0"/>
              </a:rPr>
              <a:t>small</a:t>
            </a:r>
            <a:r>
              <a:rPr lang="zh-CN" altLang="en-US" sz="32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LLC</a:t>
            </a:r>
            <a:r>
              <a:rPr lang="zh-CN" altLang="en-US" sz="32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portion</a:t>
            </a:r>
            <a:endParaRPr lang="en-US" sz="3200" dirty="0">
              <a:solidFill>
                <a:srgbClr val="005295"/>
              </a:solidFill>
              <a:latin typeface="Helvetica" pitchFamily="2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33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Leaky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DMA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Problem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7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960B32-D946-814D-AD73-96F12ABCF7A7}"/>
              </a:ext>
            </a:extLst>
          </p:cNvPr>
          <p:cNvSpPr/>
          <p:nvPr/>
        </p:nvSpPr>
        <p:spPr>
          <a:xfrm>
            <a:off x="10886290" y="6038469"/>
            <a:ext cx="560211" cy="577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DA3FC7-0E9C-A843-94FF-9F757EFB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40" y="2277762"/>
            <a:ext cx="4908561" cy="23887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75DC03-18DF-B64D-B275-B150BDA0FBCE}"/>
              </a:ext>
            </a:extLst>
          </p:cNvPr>
          <p:cNvSpPr txBox="1"/>
          <p:nvPr/>
        </p:nvSpPr>
        <p:spPr>
          <a:xfrm>
            <a:off x="6706979" y="462434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RFC-2544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test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result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(64B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pkt)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with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40GbE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805E7-F712-0A48-B965-586DBB7DAD82}"/>
              </a:ext>
            </a:extLst>
          </p:cNvPr>
          <p:cNvSpPr txBox="1"/>
          <p:nvPr/>
        </p:nvSpPr>
        <p:spPr>
          <a:xfrm>
            <a:off x="479107" y="5752084"/>
            <a:ext cx="11233785" cy="523220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Helvetica" pitchFamily="2" charset="0"/>
              </a:rPr>
              <a:t>We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need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to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adaptively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allocate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more/less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LLC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ways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for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DDIO</a:t>
            </a:r>
            <a:endParaRPr lang="en-US" sz="2800" dirty="0"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E65D6-063C-9243-A55E-FCD9C72F4F92}"/>
              </a:ext>
            </a:extLst>
          </p:cNvPr>
          <p:cNvSpPr txBox="1"/>
          <p:nvPr/>
        </p:nvSpPr>
        <p:spPr>
          <a:xfrm>
            <a:off x="627995" y="2176540"/>
            <a:ext cx="5199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60" dirty="0">
                <a:latin typeface="Helvetica" pitchFamily="2" charset="0"/>
                <a:cs typeface="Calibri Light"/>
              </a:rPr>
              <a:t>Use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small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buffer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(</a:t>
            </a:r>
            <a:r>
              <a:rPr lang="en-US" altLang="zh-CN" sz="2400" spc="60" dirty="0" err="1">
                <a:latin typeface="Helvetica" pitchFamily="2" charset="0"/>
                <a:cs typeface="Calibri Light"/>
              </a:rPr>
              <a:t>ResQ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)?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solidFill>
                  <a:srgbClr val="FF0000"/>
                </a:solidFill>
                <a:latin typeface="Helvetica" pitchFamily="2" charset="0"/>
                <a:cs typeface="Calibri Light"/>
              </a:rPr>
              <a:t>NO!</a:t>
            </a:r>
            <a:endParaRPr lang="en-US" sz="2400" spc="60" dirty="0">
              <a:solidFill>
                <a:srgbClr val="FF0000"/>
              </a:solidFill>
              <a:latin typeface="Helvetica" pitchFamily="2" charset="0"/>
              <a:cs typeface="Calibri Light"/>
            </a:endParaRPr>
          </a:p>
          <a:p>
            <a:endParaRPr lang="en-US" altLang="zh-CN" sz="24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400" spc="60" dirty="0">
                <a:latin typeface="Helvetica" pitchFamily="2" charset="0"/>
                <a:cs typeface="Calibri Light"/>
              </a:rPr>
              <a:t>There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sz="2400" spc="60" dirty="0">
                <a:latin typeface="Helvetica" pitchFamily="2" charset="0"/>
                <a:cs typeface="Calibri Light"/>
              </a:rPr>
              <a:t>can be many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buffer</a:t>
            </a:r>
            <a:r>
              <a:rPr lang="en-US" sz="2400" spc="60" dirty="0">
                <a:latin typeface="Helvetica" pitchFamily="2" charset="0"/>
                <a:cs typeface="Calibri Light"/>
              </a:rPr>
              <a:t>s 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4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spc="60" dirty="0">
                <a:latin typeface="Helvetica" pitchFamily="2" charset="0"/>
                <a:cs typeface="Calibri Light"/>
              </a:rPr>
              <a:t>small buffer size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will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decrease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the</a:t>
            </a:r>
            <a:r>
              <a:rPr lang="zh-CN" altLang="en-US" sz="24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400" spc="60" dirty="0">
                <a:latin typeface="Helvetica" pitchFamily="2" charset="0"/>
                <a:cs typeface="Calibri Light"/>
              </a:rPr>
              <a:t>throughput</a:t>
            </a:r>
            <a:endParaRPr lang="en-US" altLang="zh-CN" sz="2000" spc="60" dirty="0">
              <a:latin typeface="Helvetica" pitchFamily="2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477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C0F9B-98CA-724E-92D3-151CAFD4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377" y="3755134"/>
            <a:ext cx="2728458" cy="9521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486F6E-E340-6240-AA15-C7F95A69B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588" y="3757470"/>
            <a:ext cx="2718247" cy="948555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387658"/>
            <a:ext cx="1197738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Latent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Contender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Problem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8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88CACC35-B1C6-7240-B46E-09ED8AEC4E1D}"/>
              </a:ext>
            </a:extLst>
          </p:cNvPr>
          <p:cNvSpPr/>
          <p:nvPr/>
        </p:nvSpPr>
        <p:spPr>
          <a:xfrm>
            <a:off x="2607100" y="2169612"/>
            <a:ext cx="2589470" cy="784610"/>
          </a:xfrm>
          <a:prstGeom prst="wedgeRoundRectCallout">
            <a:avLst>
              <a:gd name="adj1" fmla="val -29849"/>
              <a:gd name="adj2" fmla="val 591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Regular</a:t>
            </a:r>
            <a:r>
              <a:rPr lang="zh-CN" altLang="en-US" sz="24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rPr>
              <a:t>CAT: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Helvetica" pitchFamily="2" charset="0"/>
                <a:ea typeface="Gadugi" panose="020B0502040204020203" pitchFamily="34" charset="0"/>
              </a:rPr>
              <a:t>Unaware</a:t>
            </a:r>
            <a:r>
              <a:rPr lang="zh-CN" altLang="en-US" sz="2400" dirty="0">
                <a:solidFill>
                  <a:srgbClr val="FF0000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" pitchFamily="2" charset="0"/>
                <a:ea typeface="Gadugi" panose="020B0502040204020203" pitchFamily="34" charset="0"/>
              </a:rPr>
              <a:t>of</a:t>
            </a:r>
            <a:r>
              <a:rPr lang="zh-CN" altLang="en-US" sz="2400" dirty="0">
                <a:solidFill>
                  <a:srgbClr val="FF0000"/>
                </a:solidFill>
                <a:latin typeface="Helvetica" pitchFamily="2" charset="0"/>
                <a:ea typeface="Gadugi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" pitchFamily="2" charset="0"/>
                <a:ea typeface="Gadugi" panose="020B0502040204020203" pitchFamily="34" charset="0"/>
              </a:rPr>
              <a:t>I/O</a:t>
            </a:r>
            <a:endParaRPr lang="en-US" sz="2400" dirty="0">
              <a:solidFill>
                <a:srgbClr val="005295"/>
              </a:solidFill>
              <a:latin typeface="Helvetica" pitchFamily="2" charset="0"/>
              <a:ea typeface="Gadugi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95866D-DCDC-7F47-AC30-179D3DE36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837" y="3757470"/>
            <a:ext cx="2718247" cy="9485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D7E3D1-5AC4-F542-9947-B83E6F719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231" y="1919836"/>
            <a:ext cx="1429637" cy="938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22565F-A1DF-1546-891E-53B6D5EDB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79" y="5223422"/>
            <a:ext cx="2142521" cy="161403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05AC42-1AC6-724C-8258-FACD55392B25}"/>
              </a:ext>
            </a:extLst>
          </p:cNvPr>
          <p:cNvCxnSpPr>
            <a:cxnSpLocks/>
          </p:cNvCxnSpPr>
          <p:nvPr/>
        </p:nvCxnSpPr>
        <p:spPr>
          <a:xfrm flipV="1">
            <a:off x="2062956" y="4785761"/>
            <a:ext cx="666237" cy="1154673"/>
          </a:xfrm>
          <a:prstGeom prst="straightConnector1">
            <a:avLst/>
          </a:prstGeom>
          <a:ln w="107950">
            <a:solidFill>
              <a:srgbClr val="82B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C0AADE-4CCC-2546-8EDC-2644920DD18A}"/>
              </a:ext>
            </a:extLst>
          </p:cNvPr>
          <p:cNvCxnSpPr>
            <a:cxnSpLocks/>
          </p:cNvCxnSpPr>
          <p:nvPr/>
        </p:nvCxnSpPr>
        <p:spPr>
          <a:xfrm>
            <a:off x="1783245" y="2872332"/>
            <a:ext cx="666237" cy="805402"/>
          </a:xfrm>
          <a:prstGeom prst="straightConnector1">
            <a:avLst/>
          </a:prstGeom>
          <a:ln w="107950">
            <a:solidFill>
              <a:srgbClr val="F25F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A145185D-C43D-294A-AD7F-7010AA03B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6418" y="2568242"/>
            <a:ext cx="2618027" cy="24844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E8413C1-4289-B844-BB4A-ED67DA569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3344" y="2548221"/>
            <a:ext cx="2627850" cy="249377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2AE1DE3-404F-8A47-90B3-72FF4DD89FCD}"/>
              </a:ext>
            </a:extLst>
          </p:cNvPr>
          <p:cNvSpPr/>
          <p:nvPr/>
        </p:nvSpPr>
        <p:spPr>
          <a:xfrm>
            <a:off x="5543980" y="5048084"/>
            <a:ext cx="6221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Performance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degradation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of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X-Mem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microbenchmark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FB6ED2-854A-C64A-9EDA-6DA08CA2B5B8}"/>
              </a:ext>
            </a:extLst>
          </p:cNvPr>
          <p:cNvSpPr txBox="1"/>
          <p:nvPr/>
        </p:nvSpPr>
        <p:spPr>
          <a:xfrm>
            <a:off x="464579" y="5889880"/>
            <a:ext cx="11233785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Helvetica" pitchFamily="2" charset="0"/>
              </a:rPr>
              <a:t>We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need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to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intelligently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choose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core(s)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to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share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LLC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ways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with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DDIO</a:t>
            </a:r>
            <a:endParaRPr lang="en-US" sz="2800" dirty="0"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425CBC-4C93-E341-A5F7-9D0B1980DE54}"/>
              </a:ext>
            </a:extLst>
          </p:cNvPr>
          <p:cNvSpPr/>
          <p:nvPr/>
        </p:nvSpPr>
        <p:spPr>
          <a:xfrm>
            <a:off x="2667218" y="478464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DDIO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3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2" grpId="0"/>
      <p:bldP spid="43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0F8CA-54AB-E043-98A3-88A5A19B93B5}"/>
              </a:ext>
            </a:extLst>
          </p:cNvPr>
          <p:cNvGrpSpPr/>
          <p:nvPr/>
        </p:nvGrpSpPr>
        <p:grpSpPr>
          <a:xfrm>
            <a:off x="8438941" y="2177745"/>
            <a:ext cx="3170270" cy="3447391"/>
            <a:chOff x="901486" y="1839310"/>
            <a:chExt cx="3170270" cy="3447391"/>
          </a:xfrm>
        </p:grpSpPr>
        <p:pic>
          <p:nvPicPr>
            <p:cNvPr id="13" name="Picture 1" descr="page5image468846240">
              <a:extLst>
                <a:ext uri="{FF2B5EF4-FFF2-40B4-BE49-F238E27FC236}">
                  <a16:creationId xmlns:a16="http://schemas.microsoft.com/office/drawing/2014/main" id="{E7D09600-F5AC-7141-8D28-1FDC8D70C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486" y="1839310"/>
              <a:ext cx="3170270" cy="344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73C7B0-54E0-C440-9726-9E54A34AEA17}"/>
                </a:ext>
              </a:extLst>
            </p:cNvPr>
            <p:cNvSpPr txBox="1"/>
            <p:nvPr/>
          </p:nvSpPr>
          <p:spPr>
            <a:xfrm>
              <a:off x="2482385" y="199450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235E40-9F13-3F44-B5D0-BFBE2B1DA6B0}"/>
              </a:ext>
            </a:extLst>
          </p:cNvPr>
          <p:cNvGrpSpPr/>
          <p:nvPr/>
        </p:nvGrpSpPr>
        <p:grpSpPr>
          <a:xfrm>
            <a:off x="854618" y="2177750"/>
            <a:ext cx="2898440" cy="3447380"/>
            <a:chOff x="4554833" y="1839310"/>
            <a:chExt cx="2898440" cy="1901809"/>
          </a:xfrm>
        </p:grpSpPr>
        <p:pic>
          <p:nvPicPr>
            <p:cNvPr id="16" name="Picture 3" descr="page5image468846416">
              <a:extLst>
                <a:ext uri="{FF2B5EF4-FFF2-40B4-BE49-F238E27FC236}">
                  <a16:creationId xmlns:a16="http://schemas.microsoft.com/office/drawing/2014/main" id="{A63614C4-3530-E34C-9277-F59785CBB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833" y="1839310"/>
              <a:ext cx="2898440" cy="190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14A34A-983E-5E4F-895F-E27DEC319DAE}"/>
                </a:ext>
              </a:extLst>
            </p:cNvPr>
            <p:cNvSpPr txBox="1"/>
            <p:nvPr/>
          </p:nvSpPr>
          <p:spPr>
            <a:xfrm>
              <a:off x="4785877" y="2196589"/>
              <a:ext cx="2424601" cy="254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/>
            </a:p>
          </p:txBody>
        </p:sp>
      </p:grpSp>
      <p:pic>
        <p:nvPicPr>
          <p:cNvPr id="19" name="Picture 4" descr="page5image468849584">
            <a:extLst>
              <a:ext uri="{FF2B5EF4-FFF2-40B4-BE49-F238E27FC236}">
                <a16:creationId xmlns:a16="http://schemas.microsoft.com/office/drawing/2014/main" id="{FCC1ED2F-ADEF-BA44-A72D-6F9E29D3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58" y="2179637"/>
            <a:ext cx="2876484" cy="344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bject 27"/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EC40A30-AEDF-F646-AB1F-A2BC3837B9F4}"/>
              </a:ext>
            </a:extLst>
          </p:cNvPr>
          <p:cNvSpPr txBox="1">
            <a:spLocks/>
          </p:cNvSpPr>
          <p:nvPr/>
        </p:nvSpPr>
        <p:spPr>
          <a:xfrm>
            <a:off x="239500" y="418436"/>
            <a:ext cx="11977384" cy="568104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600" spc="30" dirty="0">
                <a:solidFill>
                  <a:srgbClr val="3467AE"/>
                </a:solidFill>
                <a:latin typeface="Helvetica" pitchFamily="2" charset="0"/>
              </a:rPr>
              <a:t>IAT</a:t>
            </a:r>
            <a:r>
              <a:rPr lang="en-US" altLang="zh-CN" sz="3600" spc="30" dirty="0">
                <a:solidFill>
                  <a:srgbClr val="3467AE"/>
                </a:solidFill>
                <a:latin typeface="Helvetica" pitchFamily="2" charset="0"/>
              </a:rPr>
              <a:t>:</a:t>
            </a:r>
            <a:r>
              <a:rPr lang="zh-CN" altLang="en-US" sz="36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36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spc="30" dirty="0">
                <a:solidFill>
                  <a:srgbClr val="3467AE"/>
                </a:solidFill>
                <a:latin typeface="Helvetica" pitchFamily="2" charset="0"/>
              </a:rPr>
              <a:t>First</a:t>
            </a:r>
            <a:r>
              <a:rPr lang="zh-CN" altLang="en-US" sz="36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spc="30" dirty="0">
                <a:solidFill>
                  <a:srgbClr val="3467AE"/>
                </a:solidFill>
                <a:latin typeface="Helvetica" pitchFamily="2" charset="0"/>
              </a:rPr>
              <a:t>I/O-ware</a:t>
            </a:r>
            <a:r>
              <a:rPr lang="zh-CN" altLang="en-US" sz="36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spc="30" dirty="0">
                <a:solidFill>
                  <a:srgbClr val="3467AE"/>
                </a:solidFill>
                <a:latin typeface="Helvetica" pitchFamily="2" charset="0"/>
              </a:rPr>
              <a:t>LLC</a:t>
            </a:r>
            <a:r>
              <a:rPr lang="zh-CN" altLang="en-US" sz="36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spc="30" dirty="0">
                <a:solidFill>
                  <a:srgbClr val="3467AE"/>
                </a:solidFill>
                <a:latin typeface="Helvetica" pitchFamily="2" charset="0"/>
              </a:rPr>
              <a:t>Management</a:t>
            </a:r>
            <a:r>
              <a:rPr lang="zh-CN" altLang="en-US" sz="36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spc="30" dirty="0">
                <a:solidFill>
                  <a:srgbClr val="3467AE"/>
                </a:solidFill>
                <a:latin typeface="Helvetica" pitchFamily="2" charset="0"/>
              </a:rPr>
              <a:t>Mechanism</a:t>
            </a:r>
            <a:endParaRPr lang="en-US" sz="36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2A9E5-3085-B546-9ECA-0CEC1159D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9</a:t>
            </a:fld>
            <a:endParaRPr lang="en-US" dirty="0"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C85B62-6FBD-F043-B4AE-61AFCCD3D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413" y="2805829"/>
            <a:ext cx="2552853" cy="1434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02380-DDEA-1744-A3DF-4982493454DB}"/>
              </a:ext>
            </a:extLst>
          </p:cNvPr>
          <p:cNvSpPr txBox="1"/>
          <p:nvPr/>
        </p:nvSpPr>
        <p:spPr>
          <a:xfrm>
            <a:off x="907893" y="4651584"/>
            <a:ext cx="2780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System-wide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daemon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commodity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platform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FC526-C8B0-1347-A0E6-7BBD9EA57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981" y="2606840"/>
            <a:ext cx="1779084" cy="1779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A65CFF-5DA5-2E4A-9814-C199DAEE4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747" y="2756021"/>
            <a:ext cx="1484505" cy="14845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779818-C1BE-0147-9586-A41666883D58}"/>
              </a:ext>
            </a:extLst>
          </p:cNvPr>
          <p:cNvSpPr txBox="1"/>
          <p:nvPr/>
        </p:nvSpPr>
        <p:spPr>
          <a:xfrm>
            <a:off x="4657757" y="4651584"/>
            <a:ext cx="2876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Monitor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core,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LLC,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and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DDIO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via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CPU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counters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881B3C-BA42-A046-9BA2-3E72686D5F1D}"/>
              </a:ext>
            </a:extLst>
          </p:cNvPr>
          <p:cNvSpPr txBox="1"/>
          <p:nvPr/>
        </p:nvSpPr>
        <p:spPr>
          <a:xfrm>
            <a:off x="8743413" y="4585961"/>
            <a:ext cx="2805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Dynamically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adjust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DDIO’s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LLC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ways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to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mitigate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contention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36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35970</TotalTime>
  <Words>3396</Words>
  <Application>Microsoft Macintosh PowerPoint</Application>
  <PresentationFormat>Widescreen</PresentationFormat>
  <Paragraphs>299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Youjie Li</dc:creator>
  <cp:lastModifiedBy>Yuan, Yifan</cp:lastModifiedBy>
  <cp:revision>4874</cp:revision>
  <dcterms:created xsi:type="dcterms:W3CDTF">2017-06-21T20:13:27Z</dcterms:created>
  <dcterms:modified xsi:type="dcterms:W3CDTF">2021-05-25T21:48:09Z</dcterms:modified>
</cp:coreProperties>
</file>